
<file path=[Content_Types].xml><?xml version="1.0" encoding="utf-8"?>
<Types xmlns="http://schemas.openxmlformats.org/package/2006/content-types">
  <Override PartName="/ppt/embeddings/oleObject24.bin" ContentType="application/vnd.openxmlformats-officedocument.oleObject"/>
  <Override PartName="/ppt/slides/slide14.xml" ContentType="application/vnd.openxmlformats-officedocument.presentationml.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16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embeddings/oleObject23.bin" ContentType="application/vnd.openxmlformats-officedocument.oleObject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oleObject15.bin" ContentType="application/vnd.openxmlformats-officedocument.oleObject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embeddings/oleObject22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embeddings/oleObject14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embeddings/oleObject12.bin" ContentType="application/vnd.openxmlformats-officedocument.oleObject"/>
  <Override PartName="/ppt/slides/slide3.xml" ContentType="application/vnd.openxmlformats-officedocument.presentationml.slide+xml"/>
  <Override PartName="/ppt/embeddings/oleObject28.bin" ContentType="application/vnd.openxmlformats-officedocument.oleObject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21.xml" ContentType="application/vnd.openxmlformats-officedocument.presentationml.notesSlide+xml"/>
  <Override PartName="/ppt/embeddings/oleObject21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embeddings/oleObject27.bin" ContentType="application/vnd.openxmlformats-officedocument.oleObject"/>
  <Override PartName="/ppt/embeddings/oleObject20.bin" ContentType="application/vnd.openxmlformats-officedocument.oleObject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Default Extension="wmf" ContentType="image/x-wmf"/>
  <Override PartName="/ppt/embeddings/oleObject19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embeddings/oleObject26.bin" ContentType="application/vnd.openxmlformats-officedocument.oleObject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embeddings/oleObject18.bin" ContentType="application/vnd.openxmlformats-officedocument.oleObject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oleObject25.bin" ContentType="application/vnd.openxmlformats-officedocument.oleObject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0" r:id="rId2"/>
    <p:sldId id="305" r:id="rId3"/>
    <p:sldId id="352" r:id="rId4"/>
    <p:sldId id="366" r:id="rId5"/>
    <p:sldId id="353" r:id="rId6"/>
    <p:sldId id="369" r:id="rId7"/>
    <p:sldId id="374" r:id="rId8"/>
    <p:sldId id="407" r:id="rId9"/>
    <p:sldId id="372" r:id="rId10"/>
    <p:sldId id="443" r:id="rId11"/>
    <p:sldId id="375" r:id="rId12"/>
    <p:sldId id="494" r:id="rId13"/>
    <p:sldId id="458" r:id="rId14"/>
    <p:sldId id="496" r:id="rId15"/>
    <p:sldId id="486" r:id="rId16"/>
    <p:sldId id="491" r:id="rId17"/>
    <p:sldId id="477" r:id="rId18"/>
    <p:sldId id="478" r:id="rId19"/>
    <p:sldId id="490" r:id="rId20"/>
    <p:sldId id="480" r:id="rId21"/>
    <p:sldId id="482" r:id="rId22"/>
    <p:sldId id="450" r:id="rId23"/>
    <p:sldId id="451" r:id="rId24"/>
    <p:sldId id="452" r:id="rId25"/>
    <p:sldId id="453" r:id="rId26"/>
    <p:sldId id="454" r:id="rId27"/>
    <p:sldId id="455" r:id="rId28"/>
    <p:sldId id="430" r:id="rId29"/>
    <p:sldId id="311" r:id="rId30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CC"/>
    <a:srgbClr val="FFFF99"/>
    <a:srgbClr val="FF99CC"/>
    <a:srgbClr val="FF6699"/>
    <a:srgbClr val="E5F3F7"/>
    <a:srgbClr val="FF99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0419" autoAdjust="0"/>
    <p:restoredTop sz="91199" autoAdjust="0"/>
  </p:normalViewPr>
  <p:slideViewPr>
    <p:cSldViewPr>
      <p:cViewPr>
        <p:scale>
          <a:sx n="150" d="100"/>
          <a:sy n="150" d="100"/>
        </p:scale>
        <p:origin x="-93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tags" Target="tags/tag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204D-9F53-E841-9A2E-A578E18D3691}" type="datetimeFigureOut">
              <a:rPr lang="en-US" smtClean="0"/>
              <a:pPr/>
              <a:t>4/29/10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0290-1D41-E64A-97E7-3A4ABC851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BCC51-9A25-4824-B768-69D4DE1EC3C2}" type="datetimeFigureOut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B059D-2BA2-43D7-A1C7-5398175CF6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Ying,</a:t>
            </a:r>
            <a:r>
              <a:rPr lang="en-US" baseline="0" dirty="0" err="1" smtClean="0"/>
              <a:t>pls</a:t>
            </a:r>
            <a:r>
              <a:rPr lang="en-US" baseline="0" dirty="0" smtClean="0"/>
              <a:t> fill in the references.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Ying,</a:t>
            </a:r>
            <a:r>
              <a:rPr lang="en-US" i="1" baseline="0" dirty="0" err="1" smtClean="0"/>
              <a:t>pls</a:t>
            </a:r>
            <a:r>
              <a:rPr lang="en-US" i="1" baseline="0" dirty="0" smtClean="0"/>
              <a:t> help me to tidy up the math symbols… e.g. </a:t>
            </a:r>
            <a:r>
              <a:rPr lang="en-US" i="1" baseline="0" dirty="0" err="1" smtClean="0"/>
              <a:t>Ak(t</a:t>
            </a:r>
            <a:r>
              <a:rPr lang="en-US" i="1" baseline="0" dirty="0" smtClean="0"/>
              <a:t>)…etc.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Ying, </a:t>
            </a:r>
            <a:r>
              <a:rPr lang="en-US" i="1" dirty="0" err="1" smtClean="0"/>
              <a:t>pls</a:t>
            </a:r>
            <a:r>
              <a:rPr lang="en-US" i="1" baseline="0" dirty="0" smtClean="0"/>
              <a:t> modify the problem to include packet dropping constraint + uplink version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Ying, </a:t>
            </a:r>
            <a:r>
              <a:rPr lang="en-US" i="1" dirty="0" err="1" smtClean="0"/>
              <a:t>pls</a:t>
            </a:r>
            <a:r>
              <a:rPr lang="en-US" i="1" baseline="0" dirty="0" smtClean="0"/>
              <a:t> modify the problem to include packet dropping constraint + uplink version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Pls</a:t>
            </a:r>
            <a:r>
              <a:rPr lang="en-US" i="1" baseline="0" dirty="0" smtClean="0"/>
              <a:t> create a few slides to summarize the main results of the UL OFDMA…. (at most 3 slides)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Followed by a few numerical results to show delay performance, </a:t>
            </a:r>
            <a:r>
              <a:rPr lang="en-US" b="1" baseline="0" dirty="0" err="1" smtClean="0"/>
              <a:t>convergence..etc</a:t>
            </a:r>
            <a:r>
              <a:rPr lang="en-US" b="1" baseline="0" dirty="0" smtClean="0"/>
              <a:t>. (3 figures)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Ying, fill in details… (summarize the centralized</a:t>
            </a:r>
            <a:r>
              <a:rPr lang="en-US" i="1" baseline="0" dirty="0" smtClean="0"/>
              <a:t> online learning)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Ying,</a:t>
            </a:r>
            <a:r>
              <a:rPr lang="en-US" b="1" i="1" baseline="0" dirty="0" err="1" smtClean="0"/>
              <a:t>pls</a:t>
            </a:r>
            <a:r>
              <a:rPr lang="en-US" b="1" i="1" baseline="0" dirty="0" smtClean="0"/>
              <a:t> write an animation to highlight remark 1 (comparison to Deterministic NUM) and simultaneous update of LM and potential. </a:t>
            </a:r>
          </a:p>
          <a:p>
            <a:r>
              <a:rPr lang="en-US" b="1" i="1" baseline="0" dirty="0" smtClean="0"/>
              <a:t>Also highlight which terms are new observations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Ying, fill in details… (summarize the centralized</a:t>
            </a:r>
            <a:r>
              <a:rPr lang="en-US" i="1" baseline="0" dirty="0" smtClean="0"/>
              <a:t> online learning)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Write an </a:t>
            </a:r>
            <a:r>
              <a:rPr lang="en-US" b="1" i="1" dirty="0" err="1" smtClean="0"/>
              <a:t>annimation</a:t>
            </a:r>
            <a:r>
              <a:rPr lang="en-US" b="1" i="1" dirty="0" smtClean="0"/>
              <a:t> to point out the remark :</a:t>
            </a:r>
            <a:r>
              <a:rPr lang="en-US" b="1" i="1" baseline="0" dirty="0" smtClean="0"/>
              <a:t>(comparison to conventional stochastic learning)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Pls</a:t>
            </a:r>
            <a:r>
              <a:rPr lang="en-US" b="1" baseline="0" dirty="0" smtClean="0"/>
              <a:t> also add the convergence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Pls</a:t>
            </a:r>
            <a:r>
              <a:rPr lang="en-US" b="1" baseline="0" dirty="0" smtClean="0"/>
              <a:t> also add the convergence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Pls</a:t>
            </a:r>
            <a:r>
              <a:rPr lang="en-US" b="1" baseline="0" dirty="0" smtClean="0"/>
              <a:t> also add the convergence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/>
            </a:endParaRPr>
          </a:p>
          <a:p>
            <a:r>
              <a:rPr lang="en-US" i="1" dirty="0" smtClean="0"/>
              <a:t>Ying, </a:t>
            </a:r>
            <a:r>
              <a:rPr lang="en-US" i="1" dirty="0" err="1" smtClean="0"/>
              <a:t>pls</a:t>
            </a:r>
            <a:r>
              <a:rPr lang="en-US" i="1" dirty="0" smtClean="0"/>
              <a:t> update this figure with uplink OFDMA … showing</a:t>
            </a:r>
            <a:r>
              <a:rPr lang="en-US" i="1" baseline="0" dirty="0" smtClean="0"/>
              <a:t> queues at each of the mobiles…etc. [</a:t>
            </a:r>
            <a:r>
              <a:rPr lang="en-US" i="1" baseline="0" dirty="0" err="1" smtClean="0"/>
              <a:t>Pls</a:t>
            </a:r>
            <a:r>
              <a:rPr lang="en-US" i="1" baseline="0" dirty="0" smtClean="0"/>
              <a:t> show the queues are scattered locally at each user]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Ying,</a:t>
            </a:r>
            <a:r>
              <a:rPr lang="en-US" i="1" baseline="0" dirty="0" err="1" smtClean="0"/>
              <a:t>pls</a:t>
            </a:r>
            <a:r>
              <a:rPr lang="en-US" i="1" baseline="0" dirty="0" smtClean="0"/>
              <a:t> help me to tidy up the math symbols… e.g. </a:t>
            </a:r>
            <a:r>
              <a:rPr lang="en-US" i="1" baseline="0" dirty="0" err="1" smtClean="0"/>
              <a:t>Ak(t</a:t>
            </a:r>
            <a:r>
              <a:rPr lang="en-US" i="1" baseline="0" dirty="0" smtClean="0"/>
              <a:t>)…etc.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059D-2BA2-43D7-A1C7-5398175CF68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B58-4CB0-4879-AEBA-C3C457EB828B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A225-7500-4B1E-B778-AE46827858EE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8BB08-7323-438A-822B-241250880177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606F-1456-405E-975F-70EDA5AB2F46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D934-719A-4CE5-A347-FDCC37FB6EDE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8B0-7C0B-49A1-AC58-7C38F0A02FEE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FC65-298A-40EC-B6E7-C482237FC417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7B83-6600-4ABC-AA84-D2465A00916B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FA1C-A744-4A41-9815-7831D6034812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79E9-9A86-4508-9376-B25BDA067C1C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4E7C-CB93-4D7E-9FBC-74E0629B5FF5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03D3-BFB9-424E-8175-0E4F13DC97C6}" type="datetime1">
              <a:rPr lang="zh-CN" altLang="en-US" smtClean="0"/>
              <a:pPr/>
              <a:t>4/29/10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df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df"/><Relationship Id="rId13" Type="http://schemas.openxmlformats.org/officeDocument/2006/relationships/image" Target="../media/image5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4.bin"/><Relationship Id="rId5" Type="http://schemas.openxmlformats.org/officeDocument/2006/relationships/oleObject" Target="../embeddings/oleObject15.bin"/><Relationship Id="rId6" Type="http://schemas.openxmlformats.org/officeDocument/2006/relationships/oleObject" Target="../embeddings/oleObject16.bin"/><Relationship Id="rId7" Type="http://schemas.openxmlformats.org/officeDocument/2006/relationships/oleObject" Target="../embeddings/oleObject17.bin"/><Relationship Id="rId8" Type="http://schemas.openxmlformats.org/officeDocument/2006/relationships/oleObject" Target="../embeddings/oleObject18.bin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48.pd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2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3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eknlau@ee.ust.h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428736"/>
            <a:ext cx="9144000" cy="2928958"/>
          </a:xfr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Queue-Aware Distributive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Power and Relay Selection Control for Delay-Sensitive Two-Hop OFDM Cooperative Systems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8153400" cy="223363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3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Vincent Lau</a:t>
            </a:r>
          </a:p>
          <a:p>
            <a:pPr>
              <a:lnSpc>
                <a:spcPct val="140000"/>
              </a:lnSpc>
            </a:pPr>
            <a:r>
              <a:rPr lang="en-US" altLang="zh-CN" sz="2600" dirty="0" smtClean="0">
                <a:solidFill>
                  <a:schemeClr val="tx2"/>
                </a:solidFill>
                <a:latin typeface="Comic Sans MS" pitchFamily="66" charset="0"/>
              </a:rPr>
              <a:t>Dept of ECE</a:t>
            </a:r>
          </a:p>
          <a:p>
            <a:pPr>
              <a:lnSpc>
                <a:spcPct val="140000"/>
              </a:lnSpc>
            </a:pPr>
            <a:r>
              <a:rPr lang="en-US" altLang="zh-CN" sz="2600" dirty="0" smtClean="0">
                <a:solidFill>
                  <a:schemeClr val="tx2"/>
                </a:solidFill>
                <a:latin typeface="Comic Sans MS" pitchFamily="66" charset="0"/>
              </a:rPr>
              <a:t>Hong Kong University of Science and </a:t>
            </a:r>
            <a:r>
              <a:rPr lang="en-US" altLang="zh-CN" sz="2600" dirty="0" smtClean="0">
                <a:solidFill>
                  <a:schemeClr val="tx2"/>
                </a:solidFill>
                <a:latin typeface="Comic Sans MS" pitchFamily="66" charset="0"/>
              </a:rPr>
              <a:t>Technology</a:t>
            </a:r>
          </a:p>
          <a:p>
            <a:pPr>
              <a:lnSpc>
                <a:spcPct val="140000"/>
              </a:lnSpc>
            </a:pPr>
            <a:r>
              <a:rPr lang="en-US" altLang="zh-CN" sz="2600" dirty="0" smtClean="0">
                <a:solidFill>
                  <a:schemeClr val="tx2"/>
                </a:solidFill>
                <a:latin typeface="Comic Sans MS" pitchFamily="66" charset="0"/>
              </a:rPr>
              <a:t>Director and Founder</a:t>
            </a:r>
          </a:p>
          <a:p>
            <a:pPr>
              <a:lnSpc>
                <a:spcPct val="140000"/>
              </a:lnSpc>
            </a:pPr>
            <a:r>
              <a:rPr lang="en-US" altLang="zh-CN" sz="2600" dirty="0" err="1" smtClean="0">
                <a:solidFill>
                  <a:schemeClr val="tx2"/>
                </a:solidFill>
                <a:latin typeface="Comic Sans MS" pitchFamily="66" charset="0"/>
              </a:rPr>
              <a:t>Huawei</a:t>
            </a:r>
            <a:r>
              <a:rPr lang="en-US" altLang="zh-CN" sz="2600" dirty="0" smtClean="0">
                <a:solidFill>
                  <a:schemeClr val="tx2"/>
                </a:solidFill>
                <a:latin typeface="Comic Sans MS" pitchFamily="66" charset="0"/>
              </a:rPr>
              <a:t>-HKUST Joint Innovation Lab</a:t>
            </a:r>
            <a:endParaRPr lang="en-US" altLang="zh-CN" sz="2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600" dirty="0" smtClean="0">
                <a:solidFill>
                  <a:schemeClr val="tx2"/>
                </a:solidFill>
                <a:latin typeface="Comic Sans MS" pitchFamily="66" charset="0"/>
              </a:rPr>
              <a:t>May 2010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47949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Cooperative System Model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Picture 9" descr="Qcou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819296"/>
            <a:ext cx="88773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77264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Specific Technical </a:t>
              </a:r>
              <a:r>
                <a:rPr lang="en-US" altLang="zh-CN" sz="2800" b="1" dirty="0" smtClean="0">
                  <a:latin typeface="Comic Sans MS" pitchFamily="66" charset="0"/>
                </a:rPr>
                <a:t>Challenges To be Solved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矩形标注 14"/>
          <p:cNvSpPr/>
          <p:nvPr/>
        </p:nvSpPr>
        <p:spPr>
          <a:xfrm>
            <a:off x="609600" y="1371600"/>
            <a:ext cx="7929618" cy="1033474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1:</a:t>
            </a:r>
            <a:endParaRPr lang="en-US" altLang="zh-CN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</a:rPr>
              <a:t>Complex Interactions of Buffers at the Source Node and Relay Nodes.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矩形标注 15"/>
          <p:cNvSpPr/>
          <p:nvPr/>
        </p:nvSpPr>
        <p:spPr>
          <a:xfrm>
            <a:off x="609600" y="2714620"/>
            <a:ext cx="7929618" cy="1066800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2: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</a:rPr>
              <a:t>Curse of Dimensionality: Exponential complexity due to coupling among the source node and all the relays.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矩形标注 14"/>
          <p:cNvSpPr/>
          <p:nvPr/>
        </p:nvSpPr>
        <p:spPr>
          <a:xfrm>
            <a:off x="609600" y="4114800"/>
            <a:ext cx="7929618" cy="1066800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en-US" altLang="zh-CN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</a:rPr>
              <a:t>Distributive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Implementation:- Control Policy adaptive to Local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CSI and Local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QSI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7681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Two Hop OFDM Cooperative </a:t>
              </a:r>
              <a:r>
                <a:rPr lang="en-US" altLang="zh-CN" sz="2800" b="1" dirty="0" smtClean="0">
                  <a:latin typeface="Comic Sans MS" pitchFamily="66" charset="0"/>
                </a:rPr>
                <a:t>System Model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sz="24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cxnSp>
        <p:nvCxnSpPr>
          <p:cNvPr id="110" name="Straight Connector 90"/>
          <p:cNvCxnSpPr/>
          <p:nvPr/>
        </p:nvCxnSpPr>
        <p:spPr>
          <a:xfrm rot="16200000" flipH="1">
            <a:off x="4872836" y="3556792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/>
          <p:cNvGrpSpPr/>
          <p:nvPr/>
        </p:nvGrpSpPr>
        <p:grpSpPr>
          <a:xfrm>
            <a:off x="4786314" y="1928802"/>
            <a:ext cx="1285884" cy="571504"/>
            <a:chOff x="3857620" y="2000240"/>
            <a:chExt cx="1285884" cy="571504"/>
          </a:xfrm>
        </p:grpSpPr>
        <p:cxnSp>
          <p:nvCxnSpPr>
            <p:cNvPr id="61" name="直接连接符 60"/>
            <p:cNvCxnSpPr/>
            <p:nvPr/>
          </p:nvCxnSpPr>
          <p:spPr>
            <a:xfrm rot="5400000" flipH="1" flipV="1">
              <a:off x="4939230" y="2224594"/>
              <a:ext cx="122012" cy="783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oup 105"/>
            <p:cNvGrpSpPr/>
            <p:nvPr/>
          </p:nvGrpSpPr>
          <p:grpSpPr>
            <a:xfrm>
              <a:off x="3857620" y="2000240"/>
              <a:ext cx="1285884" cy="571504"/>
              <a:chOff x="3714744" y="2500306"/>
              <a:chExt cx="1285884" cy="571504"/>
            </a:xfrm>
          </p:grpSpPr>
          <p:sp>
            <p:nvSpPr>
              <p:cNvPr id="113" name="矩形 104"/>
              <p:cNvSpPr/>
              <p:nvPr/>
            </p:nvSpPr>
            <p:spPr>
              <a:xfrm flipH="1">
                <a:off x="3714744" y="2500306"/>
                <a:ext cx="857256" cy="5715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</a:rPr>
                  <a:t>RS 1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等腰三角形 58"/>
              <p:cNvSpPr/>
              <p:nvPr/>
            </p:nvSpPr>
            <p:spPr>
              <a:xfrm flipV="1">
                <a:off x="4719958" y="2500306"/>
                <a:ext cx="280670" cy="14287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8" name="直接连接符 59"/>
              <p:cNvCxnSpPr/>
              <p:nvPr/>
            </p:nvCxnSpPr>
            <p:spPr>
              <a:xfrm flipV="1">
                <a:off x="4569773" y="2780630"/>
                <a:ext cx="290415" cy="5428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矩形 48"/>
          <p:cNvSpPr/>
          <p:nvPr/>
        </p:nvSpPr>
        <p:spPr>
          <a:xfrm>
            <a:off x="8572528" y="2000240"/>
            <a:ext cx="428628" cy="3286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Destination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4786314" y="4429132"/>
            <a:ext cx="1357322" cy="571504"/>
            <a:chOff x="3786182" y="2000240"/>
            <a:chExt cx="1357322" cy="571504"/>
          </a:xfrm>
        </p:grpSpPr>
        <p:cxnSp>
          <p:nvCxnSpPr>
            <p:cNvPr id="151" name="直接连接符 60"/>
            <p:cNvCxnSpPr/>
            <p:nvPr/>
          </p:nvCxnSpPr>
          <p:spPr>
            <a:xfrm rot="5400000" flipH="1" flipV="1">
              <a:off x="4939230" y="2224594"/>
              <a:ext cx="122012" cy="783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2" name="Group 105"/>
            <p:cNvGrpSpPr/>
            <p:nvPr/>
          </p:nvGrpSpPr>
          <p:grpSpPr>
            <a:xfrm>
              <a:off x="3786182" y="2000240"/>
              <a:ext cx="1357322" cy="571504"/>
              <a:chOff x="3643306" y="2500306"/>
              <a:chExt cx="1357322" cy="571504"/>
            </a:xfrm>
          </p:grpSpPr>
          <p:sp>
            <p:nvSpPr>
              <p:cNvPr id="153" name="矩形 104"/>
              <p:cNvSpPr/>
              <p:nvPr/>
            </p:nvSpPr>
            <p:spPr>
              <a:xfrm flipH="1">
                <a:off x="3643306" y="2500306"/>
                <a:ext cx="857256" cy="5715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</a:rPr>
                  <a:t>RS</a:t>
                </a:r>
                <a:r>
                  <a:rPr lang="en-US" altLang="zh-CN" b="1" dirty="0" smtClean="0">
                    <a:solidFill>
                      <a:schemeClr val="tx1"/>
                    </a:solidFill>
                  </a:rPr>
                  <a:t> M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等腰三角形 58"/>
              <p:cNvSpPr/>
              <p:nvPr/>
            </p:nvSpPr>
            <p:spPr>
              <a:xfrm flipV="1">
                <a:off x="4719958" y="2500306"/>
                <a:ext cx="280670" cy="14287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5" name="直接连接符 59"/>
              <p:cNvCxnSpPr/>
              <p:nvPr/>
            </p:nvCxnSpPr>
            <p:spPr>
              <a:xfrm flipV="1">
                <a:off x="4569773" y="2780630"/>
                <a:ext cx="290415" cy="5428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 190"/>
          <p:cNvGrpSpPr/>
          <p:nvPr/>
        </p:nvGrpSpPr>
        <p:grpSpPr>
          <a:xfrm>
            <a:off x="5786446" y="2500306"/>
            <a:ext cx="2143140" cy="1785950"/>
            <a:chOff x="5643570" y="2643182"/>
            <a:chExt cx="2143140" cy="1785950"/>
          </a:xfrm>
        </p:grpSpPr>
        <p:sp>
          <p:nvSpPr>
            <p:cNvPr id="137" name="TextBox 136"/>
            <p:cNvSpPr txBox="1"/>
            <p:nvPr/>
          </p:nvSpPr>
          <p:spPr>
            <a:xfrm>
              <a:off x="5643570" y="2643182"/>
              <a:ext cx="1114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CSI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47" name="云形 46"/>
            <p:cNvSpPr/>
            <p:nvPr/>
          </p:nvSpPr>
          <p:spPr>
            <a:xfrm>
              <a:off x="5715008" y="2857496"/>
              <a:ext cx="2071702" cy="1571636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392205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7950" y="3429000"/>
              <a:ext cx="793300" cy="41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220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7777" y="1142984"/>
            <a:ext cx="43848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0" name="Group 189"/>
          <p:cNvGrpSpPr/>
          <p:nvPr/>
        </p:nvGrpSpPr>
        <p:grpSpPr>
          <a:xfrm>
            <a:off x="2285984" y="2357430"/>
            <a:ext cx="2071702" cy="1928826"/>
            <a:chOff x="2285984" y="2643182"/>
            <a:chExt cx="2071702" cy="1928826"/>
          </a:xfrm>
        </p:grpSpPr>
        <p:grpSp>
          <p:nvGrpSpPr>
            <p:cNvPr id="189" name="Group 188"/>
            <p:cNvGrpSpPr/>
            <p:nvPr/>
          </p:nvGrpSpPr>
          <p:grpSpPr>
            <a:xfrm>
              <a:off x="2285984" y="3000372"/>
              <a:ext cx="2071702" cy="1571636"/>
              <a:chOff x="2285984" y="3000372"/>
              <a:chExt cx="2071702" cy="1571636"/>
            </a:xfrm>
          </p:grpSpPr>
          <p:sp>
            <p:nvSpPr>
              <p:cNvPr id="156" name="云形 46"/>
              <p:cNvSpPr/>
              <p:nvPr/>
            </p:nvSpPr>
            <p:spPr>
              <a:xfrm>
                <a:off x="2285984" y="3000372"/>
                <a:ext cx="2071702" cy="1571636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92204" name="Picture 1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14612" y="3571876"/>
                <a:ext cx="765407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57" name="TextBox 156"/>
            <p:cNvSpPr txBox="1"/>
            <p:nvPr/>
          </p:nvSpPr>
          <p:spPr>
            <a:xfrm>
              <a:off x="2428860" y="2643182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CSI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714480" y="5429264"/>
            <a:ext cx="3143272" cy="1285884"/>
            <a:chOff x="1714480" y="5429264"/>
            <a:chExt cx="3143272" cy="1285884"/>
          </a:xfrm>
        </p:grpSpPr>
        <p:sp>
          <p:nvSpPr>
            <p:cNvPr id="134" name="圆角矩形标注 133"/>
            <p:cNvSpPr/>
            <p:nvPr/>
          </p:nvSpPr>
          <p:spPr>
            <a:xfrm>
              <a:off x="1714480" y="5429264"/>
              <a:ext cx="3143272" cy="1285884"/>
            </a:xfrm>
            <a:prstGeom prst="wedgeRoundRectCallout">
              <a:avLst>
                <a:gd name="adj1" fmla="val 48084"/>
                <a:gd name="adj2" fmla="val -26060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2207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5918" y="5500702"/>
              <a:ext cx="273565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2209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85917" y="6000768"/>
              <a:ext cx="2993699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29256" y="5429264"/>
            <a:ext cx="3071834" cy="1285884"/>
            <a:chOff x="5429256" y="5429264"/>
            <a:chExt cx="3071834" cy="1285884"/>
          </a:xfrm>
        </p:grpSpPr>
        <p:sp>
          <p:nvSpPr>
            <p:cNvPr id="144" name="圆角矩形标注 143"/>
            <p:cNvSpPr/>
            <p:nvPr/>
          </p:nvSpPr>
          <p:spPr>
            <a:xfrm>
              <a:off x="5429256" y="5429264"/>
              <a:ext cx="3071834" cy="1285884"/>
            </a:xfrm>
            <a:prstGeom prst="wedgeRoundRectCallout">
              <a:avLst>
                <a:gd name="adj1" fmla="val 51125"/>
                <a:gd name="adj2" fmla="val -23599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2208" name="Picture 1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72132" y="5572140"/>
              <a:ext cx="2857521" cy="37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2210" name="Picture 1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500694" y="6000768"/>
              <a:ext cx="29337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5" name="组合 88"/>
          <p:cNvGrpSpPr/>
          <p:nvPr/>
        </p:nvGrpSpPr>
        <p:grpSpPr>
          <a:xfrm>
            <a:off x="3540897" y="4500570"/>
            <a:ext cx="1245417" cy="382798"/>
            <a:chOff x="712100" y="2084394"/>
            <a:chExt cx="1245417" cy="382798"/>
          </a:xfrm>
        </p:grpSpPr>
        <p:grpSp>
          <p:nvGrpSpPr>
            <p:cNvPr id="176" name="Group 32"/>
            <p:cNvGrpSpPr/>
            <p:nvPr/>
          </p:nvGrpSpPr>
          <p:grpSpPr>
            <a:xfrm>
              <a:off x="857224" y="2084394"/>
              <a:ext cx="762000" cy="381000"/>
              <a:chOff x="2247900" y="2667000"/>
              <a:chExt cx="762000" cy="381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0" name="Rectangle 23"/>
              <p:cNvSpPr/>
              <p:nvPr/>
            </p:nvSpPr>
            <p:spPr>
              <a:xfrm>
                <a:off x="2552700" y="2667000"/>
                <a:ext cx="152400" cy="381000"/>
              </a:xfrm>
              <a:prstGeom prst="rect">
                <a:avLst/>
              </a:prstGeom>
              <a:noFill/>
              <a:ln w="28575" cap="rnd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24"/>
              <p:cNvSpPr/>
              <p:nvPr/>
            </p:nvSpPr>
            <p:spPr>
              <a:xfrm>
                <a:off x="2705100" y="2667000"/>
                <a:ext cx="152400" cy="381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 cap="rnd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25"/>
              <p:cNvSpPr/>
              <p:nvPr/>
            </p:nvSpPr>
            <p:spPr>
              <a:xfrm>
                <a:off x="2857500" y="2667000"/>
                <a:ext cx="152400" cy="381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 cap="rnd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27"/>
              <p:cNvCxnSpPr/>
              <p:nvPr/>
            </p:nvCxnSpPr>
            <p:spPr>
              <a:xfrm>
                <a:off x="2247900" y="2667000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30"/>
              <p:cNvCxnSpPr/>
              <p:nvPr/>
            </p:nvCxnSpPr>
            <p:spPr>
              <a:xfrm>
                <a:off x="2247900" y="3046412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直接箭头连接符 17"/>
            <p:cNvCxnSpPr/>
            <p:nvPr/>
          </p:nvCxnSpPr>
          <p:spPr>
            <a:xfrm flipV="1">
              <a:off x="712100" y="2285992"/>
              <a:ext cx="288000" cy="5590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接箭头连接符 18"/>
            <p:cNvCxnSpPr/>
            <p:nvPr/>
          </p:nvCxnSpPr>
          <p:spPr>
            <a:xfrm>
              <a:off x="1633517" y="2306096"/>
              <a:ext cx="3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Rectangle 23"/>
            <p:cNvSpPr/>
            <p:nvPr/>
          </p:nvSpPr>
          <p:spPr>
            <a:xfrm>
              <a:off x="1005090" y="2086192"/>
              <a:ext cx="152400" cy="381000"/>
            </a:xfrm>
            <a:prstGeom prst="rect">
              <a:avLst/>
            </a:prstGeom>
            <a:noFill/>
            <a:ln w="28575" cap="rnd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390744" y="2000240"/>
            <a:ext cx="1397818" cy="381000"/>
            <a:chOff x="2928926" y="2000240"/>
            <a:chExt cx="1397818" cy="381000"/>
          </a:xfrm>
        </p:grpSpPr>
        <p:grpSp>
          <p:nvGrpSpPr>
            <p:cNvPr id="186" name="Group 185"/>
            <p:cNvGrpSpPr/>
            <p:nvPr/>
          </p:nvGrpSpPr>
          <p:grpSpPr>
            <a:xfrm>
              <a:off x="2928926" y="2000240"/>
              <a:ext cx="1109818" cy="381000"/>
              <a:chOff x="2928926" y="2000240"/>
              <a:chExt cx="1109818" cy="381000"/>
            </a:xfrm>
          </p:grpSpPr>
          <p:sp>
            <p:nvSpPr>
              <p:cNvPr id="167" name="Rectangle 82"/>
              <p:cNvSpPr/>
              <p:nvPr/>
            </p:nvSpPr>
            <p:spPr>
              <a:xfrm>
                <a:off x="3857620" y="2000240"/>
                <a:ext cx="152400" cy="381000"/>
              </a:xfrm>
              <a:prstGeom prst="rect">
                <a:avLst/>
              </a:prstGeom>
              <a:solidFill>
                <a:srgbClr val="FFFF00"/>
              </a:solidFill>
              <a:ln w="28575" cap="rnd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8" name="Group 32"/>
              <p:cNvGrpSpPr/>
              <p:nvPr/>
            </p:nvGrpSpPr>
            <p:grpSpPr>
              <a:xfrm>
                <a:off x="3286116" y="2000240"/>
                <a:ext cx="752628" cy="381000"/>
                <a:chOff x="2247900" y="2667000"/>
                <a:chExt cx="752628" cy="3810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9" name="Rectangle 80"/>
                <p:cNvSpPr/>
                <p:nvPr/>
              </p:nvSpPr>
              <p:spPr>
                <a:xfrm>
                  <a:off x="2552700" y="2667000"/>
                  <a:ext cx="152400" cy="381000"/>
                </a:xfrm>
                <a:prstGeom prst="rect">
                  <a:avLst/>
                </a:prstGeom>
                <a:solidFill>
                  <a:srgbClr val="FFFF00"/>
                </a:solidFill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81"/>
                <p:cNvSpPr/>
                <p:nvPr/>
              </p:nvSpPr>
              <p:spPr>
                <a:xfrm>
                  <a:off x="2705100" y="2667000"/>
                  <a:ext cx="152400" cy="381000"/>
                </a:xfrm>
                <a:prstGeom prst="rect">
                  <a:avLst/>
                </a:prstGeom>
                <a:solidFill>
                  <a:srgbClr val="FFFF00"/>
                </a:solidFill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82"/>
                <p:cNvSpPr/>
                <p:nvPr/>
              </p:nvSpPr>
              <p:spPr>
                <a:xfrm>
                  <a:off x="2857500" y="2667000"/>
                  <a:ext cx="143028" cy="381000"/>
                </a:xfrm>
                <a:prstGeom prst="rect">
                  <a:avLst/>
                </a:prstGeom>
                <a:solidFill>
                  <a:srgbClr val="FFFF00"/>
                </a:solidFill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2" name="Straight Connector 83"/>
                <p:cNvCxnSpPr/>
                <p:nvPr/>
              </p:nvCxnSpPr>
              <p:spPr>
                <a:xfrm>
                  <a:off x="2247900" y="2667000"/>
                  <a:ext cx="3048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84"/>
                <p:cNvCxnSpPr/>
                <p:nvPr/>
              </p:nvCxnSpPr>
              <p:spPr>
                <a:xfrm>
                  <a:off x="2247900" y="3041876"/>
                  <a:ext cx="3048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直接箭头连接符 38"/>
              <p:cNvCxnSpPr/>
              <p:nvPr/>
            </p:nvCxnSpPr>
            <p:spPr>
              <a:xfrm>
                <a:off x="2928926" y="2214554"/>
                <a:ext cx="428628" cy="1191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直接箭头连接符 18"/>
            <p:cNvCxnSpPr/>
            <p:nvPr/>
          </p:nvCxnSpPr>
          <p:spPr>
            <a:xfrm>
              <a:off x="4038744" y="2214554"/>
              <a:ext cx="288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92213" name="Object 21"/>
          <p:cNvGraphicFramePr>
            <a:graphicFrameLocks noChangeAspect="1"/>
          </p:cNvGraphicFramePr>
          <p:nvPr/>
        </p:nvGraphicFramePr>
        <p:xfrm>
          <a:off x="3995738" y="1571625"/>
          <a:ext cx="277812" cy="357188"/>
        </p:xfrm>
        <a:graphic>
          <a:graphicData uri="http://schemas.openxmlformats.org/presentationml/2006/ole">
            <p:oleObj spid="_x0000_s392213" name="Equation" r:id="rId11" imgW="177480" imgH="228600" progId="Equation.DSMT4">
              <p:embed/>
            </p:oleObj>
          </a:graphicData>
        </a:graphic>
      </p:graphicFrame>
      <p:graphicFrame>
        <p:nvGraphicFramePr>
          <p:cNvPr id="392215" name="Object 23"/>
          <p:cNvGraphicFramePr>
            <a:graphicFrameLocks noChangeAspect="1"/>
          </p:cNvGraphicFramePr>
          <p:nvPr/>
        </p:nvGraphicFramePr>
        <p:xfrm>
          <a:off x="4090988" y="4062413"/>
          <a:ext cx="376237" cy="376237"/>
        </p:xfrm>
        <a:graphic>
          <a:graphicData uri="http://schemas.openxmlformats.org/presentationml/2006/ole">
            <p:oleObj spid="_x0000_s392215" name="Equation" r:id="rId12" imgW="241300" imgH="241300" progId="Equation.DSMT4">
              <p:embed/>
            </p:oleObj>
          </a:graphicData>
        </a:graphic>
      </p:graphicFrame>
      <p:grpSp>
        <p:nvGrpSpPr>
          <p:cNvPr id="194" name="Group 193"/>
          <p:cNvGrpSpPr/>
          <p:nvPr/>
        </p:nvGrpSpPr>
        <p:grpSpPr>
          <a:xfrm>
            <a:off x="71406" y="2000240"/>
            <a:ext cx="1785950" cy="3286148"/>
            <a:chOff x="71406" y="1785926"/>
            <a:chExt cx="1785950" cy="3286148"/>
          </a:xfrm>
        </p:grpSpPr>
        <p:grpSp>
          <p:nvGrpSpPr>
            <p:cNvPr id="142" name="Group 141"/>
            <p:cNvGrpSpPr/>
            <p:nvPr/>
          </p:nvGrpSpPr>
          <p:grpSpPr>
            <a:xfrm>
              <a:off x="142844" y="1785926"/>
              <a:ext cx="1714512" cy="3286148"/>
              <a:chOff x="604809" y="1928802"/>
              <a:chExt cx="1905013" cy="328614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2033569" y="1928802"/>
                <a:ext cx="476253" cy="32861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altLang="zh-CN" b="1" dirty="0" smtClean="0">
                    <a:solidFill>
                      <a:schemeClr val="tx1"/>
                    </a:solidFill>
                  </a:rPr>
                  <a:t>Source</a:t>
                </a: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604809" y="3194068"/>
                <a:ext cx="1422045" cy="386664"/>
                <a:chOff x="604809" y="3194068"/>
                <a:chExt cx="1422045" cy="386664"/>
              </a:xfrm>
            </p:grpSpPr>
            <p:grpSp>
              <p:nvGrpSpPr>
                <p:cNvPr id="15" name="组合 89"/>
                <p:cNvGrpSpPr/>
                <p:nvPr/>
              </p:nvGrpSpPr>
              <p:grpSpPr>
                <a:xfrm>
                  <a:off x="604809" y="3194068"/>
                  <a:ext cx="1422045" cy="381000"/>
                  <a:chOff x="571472" y="2998794"/>
                  <a:chExt cx="1422045" cy="381000"/>
                </a:xfrm>
              </p:grpSpPr>
              <p:grpSp>
                <p:nvGrpSpPr>
                  <p:cNvPr id="17" name="Group 32"/>
                  <p:cNvGrpSpPr/>
                  <p:nvPr/>
                </p:nvGrpSpPr>
                <p:grpSpPr>
                  <a:xfrm>
                    <a:off x="857224" y="2998794"/>
                    <a:ext cx="762000" cy="381000"/>
                    <a:chOff x="2247900" y="2667000"/>
                    <a:chExt cx="762000" cy="381000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30" name="Rectangle 64"/>
                    <p:cNvSpPr/>
                    <p:nvPr/>
                  </p:nvSpPr>
                  <p:spPr>
                    <a:xfrm>
                      <a:off x="2552700" y="2667000"/>
                      <a:ext cx="152400" cy="38100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28575" cap="rnd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65"/>
                    <p:cNvSpPr/>
                    <p:nvPr/>
                  </p:nvSpPr>
                  <p:spPr>
                    <a:xfrm>
                      <a:off x="2705100" y="2667000"/>
                      <a:ext cx="152400" cy="38100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28575" cap="rnd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66"/>
                    <p:cNvSpPr/>
                    <p:nvPr/>
                  </p:nvSpPr>
                  <p:spPr>
                    <a:xfrm>
                      <a:off x="2857500" y="2667000"/>
                      <a:ext cx="152400" cy="381000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28575" cap="rnd" cmpd="sng" algn="ctr">
                      <a:solidFill>
                        <a:schemeClr val="tx1"/>
                      </a:solidFill>
                      <a:prstDash val="solid"/>
                    </a:ln>
                    <a:effectLst/>
                  </p:spPr>
                  <p:style>
                    <a:lnRef idx="2">
                      <a:schemeClr val="accent1"/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3" name="Straight Connector 67"/>
                    <p:cNvCxnSpPr/>
                    <p:nvPr/>
                  </p:nvCxnSpPr>
                  <p:spPr>
                    <a:xfrm>
                      <a:off x="2247900" y="2667000"/>
                      <a:ext cx="304800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68"/>
                    <p:cNvCxnSpPr/>
                    <p:nvPr/>
                  </p:nvCxnSpPr>
                  <p:spPr>
                    <a:xfrm>
                      <a:off x="2247900" y="3046412"/>
                      <a:ext cx="304800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直接箭头连接符 27"/>
                  <p:cNvCxnSpPr/>
                  <p:nvPr/>
                </p:nvCxnSpPr>
                <p:spPr>
                  <a:xfrm>
                    <a:off x="1633517" y="3177866"/>
                    <a:ext cx="360000" cy="15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接箭头连接符 86"/>
                  <p:cNvCxnSpPr/>
                  <p:nvPr/>
                </p:nvCxnSpPr>
                <p:spPr>
                  <a:xfrm flipV="1">
                    <a:off x="571472" y="3204258"/>
                    <a:ext cx="428628" cy="5590"/>
                  </a:xfrm>
                  <a:prstGeom prst="straightConnector1">
                    <a:avLst/>
                  </a:prstGeom>
                  <a:ln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Rectangle 23"/>
                <p:cNvSpPr/>
                <p:nvPr/>
              </p:nvSpPr>
              <p:spPr>
                <a:xfrm>
                  <a:off x="1038427" y="3199732"/>
                  <a:ext cx="152400" cy="381000"/>
                </a:xfrm>
                <a:prstGeom prst="rect">
                  <a:avLst/>
                </a:prstGeom>
                <a:noFill/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92216" name="Picture 2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1472" y="2643182"/>
              <a:ext cx="428628" cy="387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2217" name="Picture 2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1406" y="3357562"/>
              <a:ext cx="214314" cy="55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1905000" y="1143000"/>
            <a:ext cx="3505200" cy="533400"/>
            <a:chOff x="1905000" y="1143000"/>
            <a:chExt cx="3505200" cy="533400"/>
          </a:xfrm>
        </p:grpSpPr>
        <p:sp>
          <p:nvSpPr>
            <p:cNvPr id="82" name="TextBox 81"/>
            <p:cNvSpPr txBox="1"/>
            <p:nvPr/>
          </p:nvSpPr>
          <p:spPr>
            <a:xfrm>
              <a:off x="1905000" y="1143000"/>
              <a:ext cx="21336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Local CSI at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m-th</a:t>
              </a:r>
              <a:r>
                <a:rPr lang="en-US" b="1" dirty="0" smtClean="0">
                  <a:solidFill>
                    <a:srgbClr val="FF0000"/>
                  </a:solidFill>
                </a:rPr>
                <a:t> RS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648200" y="1295400"/>
              <a:ext cx="762000" cy="38100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>
              <a:stCxn id="82" idx="3"/>
              <a:endCxn id="83" idx="2"/>
            </p:cNvCxnSpPr>
            <p:nvPr/>
          </p:nvCxnSpPr>
          <p:spPr>
            <a:xfrm>
              <a:off x="4038600" y="1327666"/>
              <a:ext cx="609600" cy="1582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990600" y="1524000"/>
            <a:ext cx="3505200" cy="381000"/>
            <a:chOff x="1905000" y="1143000"/>
            <a:chExt cx="3505200" cy="381000"/>
          </a:xfrm>
        </p:grpSpPr>
        <p:sp>
          <p:nvSpPr>
            <p:cNvPr id="91" name="TextBox 90"/>
            <p:cNvSpPr txBox="1"/>
            <p:nvPr/>
          </p:nvSpPr>
          <p:spPr>
            <a:xfrm>
              <a:off x="1905000" y="1143000"/>
              <a:ext cx="2133600" cy="369332"/>
            </a:xfrm>
            <a:prstGeom prst="rect">
              <a:avLst/>
            </a:prstGeom>
            <a:noFill/>
            <a:ln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99CC"/>
                  </a:solidFill>
                </a:rPr>
                <a:t>Local QSI at </a:t>
              </a:r>
              <a:r>
                <a:rPr lang="en-US" b="1" dirty="0" err="1" smtClean="0">
                  <a:solidFill>
                    <a:srgbClr val="FF99CC"/>
                  </a:solidFill>
                </a:rPr>
                <a:t>m-</a:t>
              </a:r>
              <a:r>
                <a:rPr lang="en-US" b="1" dirty="0" err="1" smtClean="0">
                  <a:ln>
                    <a:solidFill>
                      <a:srgbClr val="FF99CC"/>
                    </a:solidFill>
                  </a:ln>
                  <a:solidFill>
                    <a:srgbClr val="FF99CC"/>
                  </a:solidFill>
                </a:rPr>
                <a:t>th</a:t>
              </a:r>
              <a:r>
                <a:rPr lang="en-US" b="1" dirty="0" smtClean="0">
                  <a:solidFill>
                    <a:srgbClr val="FF99CC"/>
                  </a:solidFill>
                </a:rPr>
                <a:t> RS</a:t>
              </a:r>
              <a:endParaRPr lang="en-US" b="1" dirty="0">
                <a:solidFill>
                  <a:srgbClr val="FF99CC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648200" y="1295400"/>
              <a:ext cx="762000" cy="228600"/>
            </a:xfrm>
            <a:prstGeom prst="ellipse">
              <a:avLst/>
            </a:prstGeom>
            <a:noFill/>
            <a:ln w="19050" cap="flat" cmpd="sng" algn="ctr">
              <a:solidFill>
                <a:srgbClr val="FF99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>
              <a:stCxn id="91" idx="3"/>
              <a:endCxn id="92" idx="2"/>
            </p:cNvCxnSpPr>
            <p:nvPr/>
          </p:nvCxnSpPr>
          <p:spPr>
            <a:xfrm>
              <a:off x="4038600" y="1327666"/>
              <a:ext cx="609600" cy="82034"/>
            </a:xfrm>
            <a:prstGeom prst="straightConnector1">
              <a:avLst/>
            </a:prstGeom>
            <a:ln>
              <a:solidFill>
                <a:srgbClr val="FF99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096000" y="1447800"/>
            <a:ext cx="1981200" cy="688777"/>
            <a:chOff x="6096000" y="1447800"/>
            <a:chExt cx="1981200" cy="688777"/>
          </a:xfrm>
        </p:grpSpPr>
        <p:sp>
          <p:nvSpPr>
            <p:cNvPr id="95" name="Oval 94"/>
            <p:cNvSpPr/>
            <p:nvPr/>
          </p:nvSpPr>
          <p:spPr>
            <a:xfrm>
              <a:off x="6096000" y="1447800"/>
              <a:ext cx="1524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477000" y="1828800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Subcarrier index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8" name="Straight Arrow Connector 97"/>
            <p:cNvCxnSpPr>
              <a:endCxn id="95" idx="6"/>
            </p:cNvCxnSpPr>
            <p:nvPr/>
          </p:nvCxnSpPr>
          <p:spPr>
            <a:xfrm rot="10800000">
              <a:off x="6248400" y="1562100"/>
              <a:ext cx="1066800" cy="266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Time domain partitioned into scheduling slots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CSI H(t) remains quasi-static within a slot and is 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i.i.d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. between slots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Bits arrival I(t), where I(t) 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i.i.d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. according to a general distribution 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f</a:t>
            </a:r>
            <a:r>
              <a:rPr lang="en-US" altLang="zh-CN" sz="1600" b="1" baseline="-25000" dirty="0" err="1" smtClean="0">
                <a:solidFill>
                  <a:schemeClr val="tx2"/>
                </a:solidFill>
                <a:latin typeface="Comic Sans MS" pitchFamily="66" charset="0"/>
              </a:rPr>
              <a:t>I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(n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en-US" altLang="zh-CN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{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altLang="zh-CN" sz="1600" b="1" baseline="-25000" dirty="0" err="1" smtClean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(t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altLang="zh-CN" sz="1600" b="1" baseline="-25000" dirty="0" smtClean="0">
                <a:solidFill>
                  <a:schemeClr val="tx2"/>
                </a:solidFill>
                <a:latin typeface="Comic Sans MS" pitchFamily="66" charset="0"/>
              </a:rPr>
              <a:t>1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),…,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altLang="zh-CN" sz="1600" b="1" baseline="-25000" dirty="0" err="1" smtClean="0">
                <a:solidFill>
                  <a:schemeClr val="tx2"/>
                </a:solidFill>
                <a:latin typeface="Comic Sans MS" pitchFamily="66" charset="0"/>
              </a:rPr>
              <a:t>M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n-US" altLang="zh-CN" sz="1600" b="1" dirty="0" err="1" smtClean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)} 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denote 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the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 backlog 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in the source 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node and RS-1,..,RS-M 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nodes respectively at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 slot 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t. </a:t>
            </a:r>
            <a:endParaRPr lang="en-US" altLang="zh-CN" sz="16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If 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the source node delivers </a:t>
            </a:r>
            <a:r>
              <a:rPr lang="en-US" altLang="zh-CN" b="1" dirty="0" err="1" smtClean="0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en-US" altLang="zh-CN" b="1" baseline="-25000" dirty="0" err="1" smtClean="0">
                <a:solidFill>
                  <a:schemeClr val="tx2"/>
                </a:solidFill>
                <a:latin typeface="Comic Sans MS" pitchFamily="66" charset="0"/>
              </a:rPr>
              <a:t>s,m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bits to the </a:t>
            </a:r>
            <a:r>
              <a:rPr lang="en-US" altLang="zh-CN" b="1" dirty="0" err="1" smtClean="0">
                <a:solidFill>
                  <a:schemeClr val="tx2"/>
                </a:solidFill>
                <a:latin typeface="Comic Sans MS" pitchFamily="66" charset="0"/>
              </a:rPr>
              <a:t>m-th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relay at the </a:t>
            </a:r>
            <a:r>
              <a:rPr lang="en-US" altLang="zh-CN" b="1" dirty="0" err="1" smtClean="0">
                <a:solidFill>
                  <a:schemeClr val="tx2"/>
                </a:solidFill>
                <a:latin typeface="Comic Sans MS" pitchFamily="66" charset="0"/>
              </a:rPr>
              <a:t>t-th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slot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If the m-</a:t>
            </a:r>
            <a:r>
              <a:rPr lang="en-US" altLang="zh-CN" b="1" dirty="0" err="1" smtClean="0">
                <a:solidFill>
                  <a:schemeClr val="tx2"/>
                </a:solidFill>
                <a:latin typeface="Comic Sans MS" pitchFamily="66" charset="0"/>
              </a:rPr>
              <a:t>th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relay delivers </a:t>
            </a:r>
            <a:r>
              <a:rPr lang="en-US" altLang="zh-CN" b="1" dirty="0" err="1" smtClean="0">
                <a:solidFill>
                  <a:schemeClr val="tx2"/>
                </a:solidFill>
                <a:latin typeface="Comic Sans MS" pitchFamily="66" charset="0"/>
              </a:rPr>
              <a:t>R</a:t>
            </a:r>
            <a:r>
              <a:rPr lang="en-US" altLang="zh-CN" b="1" baseline="-25000" dirty="0" err="1" smtClean="0">
                <a:solidFill>
                  <a:schemeClr val="tx2"/>
                </a:solidFill>
                <a:latin typeface="Comic Sans MS" pitchFamily="66" charset="0"/>
              </a:rPr>
              <a:t>m,D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bits to the destination at the t-</a:t>
            </a:r>
            <a:r>
              <a:rPr lang="en-US" altLang="zh-CN" b="1" dirty="0" err="1" smtClean="0">
                <a:solidFill>
                  <a:schemeClr val="tx2"/>
                </a:solidFill>
                <a:latin typeface="Comic Sans MS" pitchFamily="66" charset="0"/>
              </a:rPr>
              <a:t>th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slot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76400" y="3733800"/>
            <a:ext cx="7286676" cy="1214447"/>
            <a:chOff x="714348" y="1785926"/>
            <a:chExt cx="7213794" cy="128588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1785926"/>
              <a:ext cx="4644928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38"/>
            <p:cNvGrpSpPr/>
            <p:nvPr/>
          </p:nvGrpSpPr>
          <p:grpSpPr>
            <a:xfrm>
              <a:off x="4500562" y="1857366"/>
              <a:ext cx="3427580" cy="1093327"/>
              <a:chOff x="4500562" y="1857366"/>
              <a:chExt cx="3427580" cy="1093327"/>
            </a:xfrm>
          </p:grpSpPr>
          <p:grpSp>
            <p:nvGrpSpPr>
              <p:cNvPr id="15" name="Group 25"/>
              <p:cNvGrpSpPr/>
              <p:nvPr/>
            </p:nvGrpSpPr>
            <p:grpSpPr>
              <a:xfrm>
                <a:off x="4786305" y="1857366"/>
                <a:ext cx="3141837" cy="945625"/>
                <a:chOff x="5141542" y="4937228"/>
                <a:chExt cx="2366643" cy="1750695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5141542" y="4937228"/>
                  <a:ext cx="376684" cy="83383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/>
                <p:cNvCxnSpPr>
                  <a:stCxn id="20" idx="1"/>
                  <a:endCxn id="18" idx="5"/>
                </p:cNvCxnSpPr>
                <p:nvPr/>
              </p:nvCxnSpPr>
              <p:spPr>
                <a:xfrm rot="10800000">
                  <a:off x="5463061" y="5648949"/>
                  <a:ext cx="288707" cy="62871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5751768" y="5867402"/>
                  <a:ext cx="1756417" cy="82052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Maximum buffer size</a:t>
                  </a:r>
                  <a:endParaRPr lang="en-US" dirty="0"/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>
                <a:off x="4500562" y="2500306"/>
                <a:ext cx="500067" cy="45038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/>
              <p:cNvCxnSpPr>
                <a:stCxn id="20" idx="1"/>
                <a:endCxn id="16" idx="6"/>
              </p:cNvCxnSpPr>
              <p:nvPr/>
            </p:nvCxnSpPr>
            <p:spPr>
              <a:xfrm rot="10800000" flipV="1">
                <a:off x="5000629" y="2581392"/>
                <a:ext cx="595781" cy="1441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3010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Queue Dynamics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334000"/>
            <a:ext cx="4000528" cy="5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858280" cy="3200416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Distributive Power Control: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400" b="1" dirty="0" smtClean="0">
                <a:solidFill>
                  <a:schemeClr val="tx2"/>
                </a:solidFill>
                <a:latin typeface="Comic Sans MS" pitchFamily="66" charset="0"/>
              </a:rPr>
              <a:t>Power Control at Source Node:          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(adaptive to local CSI 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H</a:t>
            </a:r>
            <a:r>
              <a:rPr lang="en-US" altLang="zh-CN" sz="1400" baseline="-25000" dirty="0" err="1" smtClean="0">
                <a:solidFill>
                  <a:schemeClr val="tx2"/>
                </a:solidFill>
                <a:latin typeface="Comic Sans MS" pitchFamily="66" charset="0"/>
              </a:rPr>
              <a:t>SR,m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(t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) and local QSI 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altLang="zh-CN" sz="1400" baseline="-25000" dirty="0" err="1" smtClean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(t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) at the SRC NODE)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400" b="1" dirty="0" smtClean="0">
                <a:solidFill>
                  <a:schemeClr val="tx2"/>
                </a:solidFill>
                <a:latin typeface="Comic Sans MS" pitchFamily="66" charset="0"/>
              </a:rPr>
              <a:t>Power Control at </a:t>
            </a:r>
            <a:r>
              <a:rPr lang="en-US" altLang="zh-CN" sz="1400" b="1" dirty="0" err="1" smtClean="0">
                <a:solidFill>
                  <a:schemeClr val="tx2"/>
                </a:solidFill>
                <a:latin typeface="Comic Sans MS" pitchFamily="66" charset="0"/>
              </a:rPr>
              <a:t>m-th</a:t>
            </a:r>
            <a:r>
              <a:rPr lang="en-US" altLang="zh-CN" sz="1400" b="1" dirty="0" smtClean="0">
                <a:solidFill>
                  <a:schemeClr val="tx2"/>
                </a:solidFill>
                <a:latin typeface="Comic Sans MS" pitchFamily="66" charset="0"/>
              </a:rPr>
              <a:t> RS </a:t>
            </a:r>
            <a:r>
              <a:rPr lang="en-US" altLang="zh-CN" sz="1400" b="1" dirty="0" smtClean="0">
                <a:solidFill>
                  <a:schemeClr val="tx2"/>
                </a:solidFill>
                <a:latin typeface="Comic Sans MS" pitchFamily="66" charset="0"/>
              </a:rPr>
              <a:t>Node:        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(adaptive to local CSI 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H</a:t>
            </a:r>
            <a:r>
              <a:rPr lang="en-US" altLang="zh-CN" sz="1400" baseline="-25000" dirty="0" err="1" smtClean="0">
                <a:solidFill>
                  <a:schemeClr val="tx2"/>
                </a:solidFill>
                <a:latin typeface="Comic Sans MS" pitchFamily="66" charset="0"/>
              </a:rPr>
              <a:t>RD,</a:t>
            </a:r>
            <a:r>
              <a:rPr lang="en-US" altLang="zh-CN" sz="1400" baseline="-25000" dirty="0" err="1" smtClean="0">
                <a:solidFill>
                  <a:schemeClr val="tx2"/>
                </a:solidFill>
                <a:latin typeface="Comic Sans MS" pitchFamily="66" charset="0"/>
              </a:rPr>
              <a:t>m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(t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) and local QSI 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altLang="zh-CN" sz="1400" baseline="-25000" dirty="0" err="1" smtClean="0">
                <a:solidFill>
                  <a:schemeClr val="tx2"/>
                </a:solidFill>
                <a:latin typeface="Comic Sans MS" pitchFamily="66" charset="0"/>
              </a:rPr>
              <a:t>m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t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) at the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zh-CN" sz="1400" dirty="0" err="1" smtClean="0">
                <a:solidFill>
                  <a:schemeClr val="tx2"/>
                </a:solidFill>
                <a:latin typeface="Comic Sans MS" pitchFamily="66" charset="0"/>
              </a:rPr>
              <a:t>m-th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 RS 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NODE)</a:t>
            </a:r>
            <a:endParaRPr lang="en-US" altLang="zh-CN" sz="1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Distributive Relay Selection: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600" dirty="0" smtClean="0">
                <a:solidFill>
                  <a:schemeClr val="tx2"/>
                </a:solidFill>
                <a:latin typeface="Comic Sans MS" pitchFamily="66" charset="0"/>
              </a:rPr>
              <a:t>Due to the distributive requirement, a </a:t>
            </a:r>
            <a:r>
              <a:rPr lang="en-US" altLang="zh-CN" sz="1600" b="1" dirty="0" smtClean="0">
                <a:solidFill>
                  <a:schemeClr val="tx2"/>
                </a:solidFill>
                <a:latin typeface="Comic Sans MS" pitchFamily="66" charset="0"/>
              </a:rPr>
              <a:t>contention-based protocol </a:t>
            </a:r>
            <a:r>
              <a:rPr lang="en-US" altLang="zh-CN" sz="1600" dirty="0" smtClean="0">
                <a:solidFill>
                  <a:schemeClr val="tx2"/>
                </a:solidFill>
                <a:latin typeface="Comic Sans MS" pitchFamily="66" charset="0"/>
              </a:rPr>
              <a:t>is needed to determine which node (</a:t>
            </a:r>
            <a:r>
              <a:rPr lang="en-US" altLang="zh-CN" sz="1600" dirty="0" err="1" smtClean="0">
                <a:solidFill>
                  <a:schemeClr val="tx2"/>
                </a:solidFill>
                <a:latin typeface="Comic Sans MS" pitchFamily="66" charset="0"/>
              </a:rPr>
              <a:t>Src</a:t>
            </a:r>
            <a:r>
              <a:rPr lang="en-US" altLang="zh-CN" sz="1600" dirty="0" smtClean="0">
                <a:solidFill>
                  <a:schemeClr val="tx2"/>
                </a:solidFill>
                <a:latin typeface="Comic Sans MS" pitchFamily="66" charset="0"/>
              </a:rPr>
              <a:t>, RS-1,..,RS-M) should access the channel at this slot. </a:t>
            </a:r>
            <a:endParaRPr lang="en-US" altLang="zh-CN" sz="16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8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357158" y="428604"/>
            <a:ext cx="8707382" cy="638180"/>
            <a:chOff x="357158" y="428604"/>
            <a:chExt cx="8707382" cy="638180"/>
          </a:xfrm>
        </p:grpSpPr>
        <p:grpSp>
          <p:nvGrpSpPr>
            <p:cNvPr id="10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8707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Distributive Control in OFDM Multi-hop Systems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00200"/>
            <a:ext cx="617838" cy="381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362200"/>
            <a:ext cx="457200" cy="2743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267200"/>
            <a:ext cx="3657600" cy="1918855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990600" y="4419601"/>
            <a:ext cx="4114800" cy="599419"/>
            <a:chOff x="990600" y="4419601"/>
            <a:chExt cx="4114800" cy="599419"/>
          </a:xfrm>
        </p:grpSpPr>
        <p:sp>
          <p:nvSpPr>
            <p:cNvPr id="29" name="TextBox 28"/>
            <p:cNvSpPr txBox="1"/>
            <p:nvPr/>
          </p:nvSpPr>
          <p:spPr>
            <a:xfrm>
              <a:off x="990600" y="4495800"/>
              <a:ext cx="3205193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tx2"/>
                  </a:solidFill>
                  <a:latin typeface="Comic Sans MS" pitchFamily="66" charset="0"/>
                </a:rPr>
                <a:t>A distributive RS selection </a:t>
              </a:r>
              <a:r>
                <a:rPr lang="en-US" altLang="zh-CN" sz="1400" b="1" dirty="0" smtClean="0">
                  <a:solidFill>
                    <a:schemeClr val="tx2"/>
                  </a:solidFill>
                  <a:latin typeface="Comic Sans MS" pitchFamily="66" charset="0"/>
                </a:rPr>
                <a:t>policy </a:t>
              </a:r>
              <a:r>
                <a:rPr lang="en-US" altLang="zh-CN" sz="1400" b="1" dirty="0" err="1" smtClean="0">
                  <a:solidFill>
                    <a:schemeClr val="tx2"/>
                  </a:solidFill>
                  <a:latin typeface="Comic Sans MS" pitchFamily="66" charset="0"/>
                  <a:sym typeface="Wingdings"/>
                </a:rPr>
                <a:t></a:t>
              </a:r>
              <a:r>
                <a:rPr lang="en-US" altLang="zh-CN" sz="1400" b="1" dirty="0" smtClean="0">
                  <a:solidFill>
                    <a:schemeClr val="tx2"/>
                  </a:solidFill>
                  <a:latin typeface="Comic Sans MS" pitchFamily="66" charset="0"/>
                  <a:sym typeface="Wingdings"/>
                </a:rPr>
                <a:t> parameterized by {</a:t>
              </a:r>
              <a:r>
                <a:rPr lang="en-US" altLang="zh-CN" sz="1400" b="1" dirty="0" err="1" smtClean="0">
                  <a:solidFill>
                    <a:schemeClr val="tx2"/>
                  </a:solidFill>
                  <a:latin typeface="Comic Sans MS" pitchFamily="66" charset="0"/>
                  <a:sym typeface="Wingdings"/>
                </a:rPr>
                <a:t>B</a:t>
              </a:r>
              <a:r>
                <a:rPr lang="en-US" altLang="zh-CN" sz="1400" b="1" baseline="-25000" dirty="0" err="1" smtClean="0">
                  <a:solidFill>
                    <a:schemeClr val="tx2"/>
                  </a:solidFill>
                  <a:latin typeface="Comic Sans MS" pitchFamily="66" charset="0"/>
                  <a:sym typeface="Wingdings"/>
                </a:rPr>
                <a:t>S,m</a:t>
              </a:r>
              <a:r>
                <a:rPr lang="en-US" altLang="zh-CN" sz="1400" b="1" dirty="0" smtClean="0">
                  <a:solidFill>
                    <a:schemeClr val="tx2"/>
                  </a:solidFill>
                  <a:latin typeface="Comic Sans MS" pitchFamily="66" charset="0"/>
                  <a:sym typeface="Wingdings"/>
                </a:rPr>
                <a:t>, </a:t>
              </a:r>
              <a:r>
                <a:rPr lang="en-US" altLang="zh-CN" sz="1400" b="1" dirty="0" err="1" smtClean="0">
                  <a:solidFill>
                    <a:schemeClr val="tx2"/>
                  </a:solidFill>
                  <a:latin typeface="Comic Sans MS" pitchFamily="66" charset="0"/>
                  <a:sym typeface="Wingdings"/>
                </a:rPr>
                <a:t>B</a:t>
              </a:r>
              <a:r>
                <a:rPr lang="en-US" altLang="zh-CN" sz="1400" b="1" baseline="-25000" dirty="0" err="1" smtClean="0">
                  <a:solidFill>
                    <a:schemeClr val="tx2"/>
                  </a:solidFill>
                  <a:latin typeface="Comic Sans MS" pitchFamily="66" charset="0"/>
                  <a:sym typeface="Wingdings"/>
                </a:rPr>
                <a:t>m,D</a:t>
              </a:r>
              <a:r>
                <a:rPr lang="en-US" altLang="zh-CN" sz="1400" b="1" dirty="0" smtClean="0">
                  <a:solidFill>
                    <a:schemeClr val="tx2"/>
                  </a:solidFill>
                  <a:latin typeface="Comic Sans MS" pitchFamily="66" charset="0"/>
                  <a:sym typeface="Wingdings"/>
                </a:rPr>
                <a:t>}</a:t>
              </a:r>
              <a:endParaRPr lang="en-US" sz="1400" dirty="0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V="1">
              <a:off x="4195793" y="4419601"/>
              <a:ext cx="909607" cy="3378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4800" y="5105400"/>
            <a:ext cx="4876800" cy="1071154"/>
            <a:chOff x="304800" y="5105400"/>
            <a:chExt cx="4876800" cy="1071154"/>
          </a:xfrm>
        </p:grpSpPr>
        <p:sp>
          <p:nvSpPr>
            <p:cNvPr id="36" name="Rectangle 35"/>
            <p:cNvSpPr/>
            <p:nvPr/>
          </p:nvSpPr>
          <p:spPr>
            <a:xfrm>
              <a:off x="304800" y="5105400"/>
              <a:ext cx="4876800" cy="1043362"/>
            </a:xfrm>
            <a:prstGeom prst="rect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514350" indent="-51435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400" b="1" dirty="0" smtClean="0">
                  <a:solidFill>
                    <a:schemeClr val="tx2"/>
                  </a:solidFill>
                  <a:latin typeface="Comic Sans MS" pitchFamily="66" charset="0"/>
                </a:rPr>
                <a:t>Overall Control Policy </a:t>
              </a:r>
            </a:p>
            <a:p>
              <a:pPr marL="514350" indent="-51435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1400" b="1" dirty="0" smtClean="0">
                  <a:solidFill>
                    <a:schemeClr val="tx2"/>
                  </a:solidFill>
                  <a:latin typeface="Comic Sans MS" pitchFamily="66" charset="0"/>
                </a:rPr>
                <a:t>  </a:t>
              </a:r>
              <a:r>
                <a:rPr lang="en-US" altLang="zh-CN" sz="1200" b="1" dirty="0" smtClean="0">
                  <a:solidFill>
                    <a:schemeClr val="tx2"/>
                  </a:solidFill>
                  <a:latin typeface="Comic Sans MS" pitchFamily="66" charset="0"/>
                </a:rPr>
                <a:t>A mapping from </a:t>
              </a:r>
              <a:r>
                <a:rPr lang="en-US" altLang="zh-CN" sz="1200" b="1" dirty="0" smtClean="0">
                  <a:solidFill>
                    <a:schemeClr val="tx2"/>
                  </a:solidFill>
                  <a:latin typeface="Comic Sans MS" pitchFamily="66" charset="0"/>
                </a:rPr>
                <a:t>the local system state at the </a:t>
              </a:r>
              <a:r>
                <a:rPr lang="en-US" altLang="zh-CN" sz="1200" b="1" dirty="0" err="1" smtClean="0">
                  <a:solidFill>
                    <a:schemeClr val="tx2"/>
                  </a:solidFill>
                  <a:latin typeface="Comic Sans MS" pitchFamily="66" charset="0"/>
                </a:rPr>
                <a:t>m-th</a:t>
              </a:r>
              <a:r>
                <a:rPr lang="en-US" altLang="zh-CN" sz="1200" b="1" dirty="0" smtClean="0">
                  <a:solidFill>
                    <a:schemeClr val="tx2"/>
                  </a:solidFill>
                  <a:latin typeface="Comic Sans MS" pitchFamily="66" charset="0"/>
                </a:rPr>
                <a:t> </a:t>
              </a:r>
              <a:r>
                <a:rPr lang="en-US" altLang="zh-CN" sz="1200" b="1" dirty="0" smtClean="0">
                  <a:solidFill>
                    <a:schemeClr val="tx2"/>
                  </a:solidFill>
                  <a:latin typeface="Comic Sans MS" pitchFamily="66" charset="0"/>
                </a:rPr>
                <a:t>RS node                                                                                     	          to a </a:t>
              </a:r>
              <a:r>
                <a:rPr lang="en-US" altLang="zh-CN" sz="1200" b="1" dirty="0" smtClean="0">
                  <a:solidFill>
                    <a:schemeClr val="tx2"/>
                  </a:solidFill>
                  <a:latin typeface="Comic Sans MS" pitchFamily="66" charset="0"/>
                </a:rPr>
                <a:t>bidding, power action:</a:t>
              </a:r>
            </a:p>
          </p:txBody>
        </p:sp>
        <p:pic>
          <p:nvPicPr>
            <p:cNvPr id="37" name="Picture 3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362200" y="5257800"/>
              <a:ext cx="1840992" cy="304800"/>
            </a:xfrm>
            <a:prstGeom prst="rect">
              <a:avLst/>
            </a:prstGeom>
          </p:spPr>
        </p:pic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3400" y="5867400"/>
              <a:ext cx="1379301" cy="309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2" name="Group 41"/>
          <p:cNvGrpSpPr/>
          <p:nvPr/>
        </p:nvGrpSpPr>
        <p:grpSpPr>
          <a:xfrm>
            <a:off x="304800" y="6248400"/>
            <a:ext cx="5950974" cy="304800"/>
            <a:chOff x="304800" y="6248400"/>
            <a:chExt cx="5950974" cy="3048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800" y="6248400"/>
              <a:ext cx="2606566" cy="304800"/>
            </a:xfrm>
            <a:prstGeom prst="rect">
              <a:avLst/>
            </a:prstGeom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76600" y="6248400"/>
              <a:ext cx="2979174" cy="304800"/>
            </a:xfrm>
            <a:prstGeom prst="rect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48301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Delay-Optimal Formulation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ounded Rectangle 28"/>
          <p:cNvSpPr/>
          <p:nvPr/>
        </p:nvSpPr>
        <p:spPr>
          <a:xfrm>
            <a:off x="152400" y="1214422"/>
            <a:ext cx="8991600" cy="4714908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9520" y="1285860"/>
            <a:ext cx="8643998" cy="609616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	Definitions: Average Delay, Power and Packet Drop Constraints under a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 distributive control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policy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5105400" y="1905000"/>
          <a:ext cx="263525" cy="311150"/>
        </p:xfrm>
        <a:graphic>
          <a:graphicData uri="http://schemas.openxmlformats.org/presentationml/2006/ole">
            <p:oleObj spid="_x0000_s365571" name="Equation" r:id="rId4" imgW="164880" imgH="164880" progId="Equation.DSMT4">
              <p:embed/>
            </p:oleObj>
          </a:graphicData>
        </a:graphic>
      </p:graphicFrame>
      <p:pic>
        <p:nvPicPr>
          <p:cNvPr id="3655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285992"/>
            <a:ext cx="566577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9" name="Group 38"/>
          <p:cNvGrpSpPr/>
          <p:nvPr/>
        </p:nvGrpSpPr>
        <p:grpSpPr>
          <a:xfrm>
            <a:off x="817856" y="5572140"/>
            <a:ext cx="7683234" cy="357190"/>
            <a:chOff x="642910" y="5286388"/>
            <a:chExt cx="7683234" cy="357190"/>
          </a:xfrm>
        </p:grpSpPr>
        <p:sp>
          <p:nvSpPr>
            <p:cNvPr id="35" name="TextBox 34"/>
            <p:cNvSpPr txBox="1"/>
            <p:nvPr/>
          </p:nvSpPr>
          <p:spPr>
            <a:xfrm>
              <a:off x="1000100" y="5286388"/>
              <a:ext cx="7326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  <a:latin typeface="Comic Sans MS" pitchFamily="66" charset="0"/>
                </a:rPr>
                <a:t>Denotes expectation </a:t>
              </a:r>
              <a:r>
                <a:rPr lang="en-US" sz="1600" b="1" dirty="0" err="1" smtClean="0">
                  <a:solidFill>
                    <a:schemeClr val="tx2"/>
                  </a:solidFill>
                  <a:latin typeface="Comic Sans MS" pitchFamily="66" charset="0"/>
                </a:rPr>
                <a:t>w.r.t</a:t>
              </a:r>
              <a:r>
                <a:rPr lang="en-US" sz="1600" b="1" dirty="0" smtClean="0">
                  <a:solidFill>
                    <a:schemeClr val="tx2"/>
                  </a:solidFill>
                  <a:latin typeface="Comic Sans MS" pitchFamily="66" charset="0"/>
                </a:rPr>
                <a:t> the underlying measure      (induced by    )</a:t>
              </a:r>
              <a:endParaRPr lang="en-US" sz="1600" dirty="0"/>
            </a:p>
          </p:txBody>
        </p:sp>
        <p:pic>
          <p:nvPicPr>
            <p:cNvPr id="365577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2910" y="5286388"/>
              <a:ext cx="36835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5578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09797" y="5357826"/>
              <a:ext cx="391029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5579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86710" y="5314963"/>
              <a:ext cx="214314" cy="257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6558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3071810"/>
            <a:ext cx="83792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组合 77"/>
          <p:cNvGrpSpPr/>
          <p:nvPr/>
        </p:nvGrpSpPr>
        <p:grpSpPr>
          <a:xfrm>
            <a:off x="1142976" y="2357429"/>
            <a:ext cx="6925112" cy="4398645"/>
            <a:chOff x="1140119" y="2163508"/>
            <a:chExt cx="6786610" cy="3299545"/>
          </a:xfrm>
        </p:grpSpPr>
        <p:grpSp>
          <p:nvGrpSpPr>
            <p:cNvPr id="9" name="组合 73"/>
            <p:cNvGrpSpPr/>
            <p:nvPr/>
          </p:nvGrpSpPr>
          <p:grpSpPr>
            <a:xfrm>
              <a:off x="1140119" y="4978222"/>
              <a:ext cx="6786610" cy="484831"/>
              <a:chOff x="1282995" y="3906652"/>
              <a:chExt cx="6786610" cy="484831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282995" y="3906652"/>
                <a:ext cx="6786610" cy="4848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Little’s Law: average no. of bits = average arrival rate *average delay</a:t>
                </a:r>
              </a:p>
              <a:p>
                <a:r>
                  <a:rPr lang="en-US" i="1" dirty="0" smtClean="0"/>
                  <a:t>the average delay (in terms of seconds)         the average queue length</a:t>
                </a:r>
                <a:endParaRPr lang="zh-TW" altLang="en-US" dirty="0"/>
              </a:p>
            </p:txBody>
          </p:sp>
          <p:graphicFrame>
            <p:nvGraphicFramePr>
              <p:cNvPr id="309260" name="Object 12"/>
              <p:cNvGraphicFramePr>
                <a:graphicFrameLocks noChangeAspect="1"/>
              </p:cNvGraphicFramePr>
              <p:nvPr/>
            </p:nvGraphicFramePr>
            <p:xfrm>
              <a:off x="4923475" y="4134563"/>
              <a:ext cx="357190" cy="226220"/>
            </p:xfrm>
            <a:graphic>
              <a:graphicData uri="http://schemas.openxmlformats.org/presentationml/2006/ole">
                <p:oleObj spid="_x0000_s365572" name="Equation" r:id="rId10" imgW="152280" imgH="126720" progId="Equation.DSMT4">
                  <p:embed/>
                </p:oleObj>
              </a:graphicData>
            </a:graphic>
          </p:graphicFrame>
        </p:grpSp>
        <p:cxnSp>
          <p:nvCxnSpPr>
            <p:cNvPr id="76" name="直接箭头连接符 75"/>
            <p:cNvCxnSpPr>
              <a:stCxn id="64" idx="0"/>
              <a:endCxn id="77" idx="4"/>
            </p:cNvCxnSpPr>
            <p:nvPr/>
          </p:nvCxnSpPr>
          <p:spPr>
            <a:xfrm rot="16200000" flipV="1">
              <a:off x="2152368" y="2597166"/>
              <a:ext cx="2386086" cy="23760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>
            <a:xfrm>
              <a:off x="2050239" y="2163508"/>
              <a:ext cx="214314" cy="428628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48301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Delay-Optimal Formulation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142844" y="1300138"/>
            <a:ext cx="9144064" cy="2271738"/>
            <a:chOff x="142844" y="1300138"/>
            <a:chExt cx="9144064" cy="2271738"/>
          </a:xfrm>
        </p:grpSpPr>
        <p:sp>
          <p:nvSpPr>
            <p:cNvPr id="26" name="Rounded Rectangle 55"/>
            <p:cNvSpPr/>
            <p:nvPr/>
          </p:nvSpPr>
          <p:spPr>
            <a:xfrm>
              <a:off x="142844" y="1300138"/>
              <a:ext cx="8858280" cy="2271738"/>
            </a:xfrm>
            <a:prstGeom prst="roundRect">
              <a:avLst/>
            </a:prstGeom>
            <a:solidFill>
              <a:srgbClr val="FFFF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>
            <a:xfrm>
              <a:off x="142908" y="1371576"/>
              <a:ext cx="9144000" cy="609616"/>
            </a:xfrm>
            <a:prstGeom prst="rect">
              <a:avLst/>
            </a:prstGeom>
          </p:spPr>
          <p:txBody>
            <a:bodyPr/>
            <a:lstStyle/>
            <a:p>
              <a:pPr marL="514350" indent="-51435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2000" b="1" dirty="0" smtClean="0">
                  <a:solidFill>
                    <a:schemeClr val="tx2"/>
                  </a:solidFill>
                  <a:latin typeface="Comic Sans MS" pitchFamily="66" charset="0"/>
                </a:rPr>
                <a:t>Problem Formulation: Find the optimal control policy    that minimizes </a:t>
              </a:r>
            </a:p>
            <a:p>
              <a:pPr marL="514350" indent="-514350">
                <a:lnSpc>
                  <a:spcPct val="150000"/>
                </a:lnSpc>
                <a:spcBef>
                  <a:spcPct val="20000"/>
                </a:spcBef>
                <a:defRPr/>
              </a:pPr>
              <a:endParaRPr dirty="0"/>
            </a:p>
          </p:txBody>
        </p:sp>
      </p:grpSp>
      <p:graphicFrame>
        <p:nvGraphicFramePr>
          <p:cNvPr id="382980" name="Object 4"/>
          <p:cNvGraphicFramePr>
            <a:graphicFrameLocks noChangeAspect="1"/>
          </p:cNvGraphicFramePr>
          <p:nvPr/>
        </p:nvGraphicFramePr>
        <p:xfrm>
          <a:off x="6737367" y="1500174"/>
          <a:ext cx="263525" cy="311150"/>
        </p:xfrm>
        <a:graphic>
          <a:graphicData uri="http://schemas.openxmlformats.org/presentationml/2006/ole">
            <p:oleObj spid="_x0000_s382980" name="Equation" r:id="rId4" imgW="164880" imgH="164880" progId="Equation.DSMT4">
              <p:embed/>
            </p:oleObj>
          </a:graphicData>
        </a:graphic>
      </p:graphicFrame>
      <p:sp>
        <p:nvSpPr>
          <p:cNvPr id="43" name="矩形 29"/>
          <p:cNvSpPr/>
          <p:nvPr/>
        </p:nvSpPr>
        <p:spPr>
          <a:xfrm>
            <a:off x="285720" y="3648395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Why the Optimization Problem is difficult?</a:t>
            </a:r>
            <a:endParaRPr lang="en-US" altLang="zh-CN" sz="2000" b="1" dirty="0" smtClean="0">
              <a:latin typeface="Comic Sans MS" pitchFamily="66" charset="0"/>
            </a:endParaRPr>
          </a:p>
          <a:p>
            <a:pPr marL="914400" lvl="1" indent="-457200">
              <a:lnSpc>
                <a:spcPct val="110000"/>
              </a:lnSpc>
              <a:buFont typeface="Calibri" pitchFamily="34" charset="0"/>
              <a:buChar char="–"/>
            </a:pPr>
            <a:r>
              <a:rPr lang="en-US" altLang="zh-CN" sz="2000" dirty="0" smtClean="0"/>
              <a:t>Huge dimension of variables involved </a:t>
            </a:r>
          </a:p>
          <a:p>
            <a:pPr marL="914400" lvl="1" indent="-457200">
              <a:lnSpc>
                <a:spcPct val="110000"/>
              </a:lnSpc>
            </a:pPr>
            <a:r>
              <a:rPr lang="en-US" altLang="zh-CN" sz="2000" dirty="0" smtClean="0"/>
              <a:t>	(policy = set of actions  over all system state realizations)</a:t>
            </a:r>
          </a:p>
          <a:p>
            <a:pPr marL="914400" lvl="1" indent="-457200">
              <a:lnSpc>
                <a:spcPct val="110000"/>
              </a:lnSpc>
              <a:buFont typeface="Calibri" pitchFamily="34" charset="0"/>
              <a:buChar char="–"/>
            </a:pPr>
            <a:r>
              <a:rPr lang="en-US" altLang="zh-CN" sz="2000" dirty="0" smtClean="0"/>
              <a:t>K+1 queues are coupled together </a:t>
            </a:r>
            <a:r>
              <a:rPr lang="en-US" altLang="zh-CN" sz="2000" dirty="0" smtClean="0">
                <a:sym typeface="Wingdings"/>
              </a:rPr>
              <a:t> Exponentially Large State Space</a:t>
            </a:r>
          </a:p>
          <a:p>
            <a:pPr marL="914400" lvl="1" indent="-457200">
              <a:lnSpc>
                <a:spcPct val="110000"/>
              </a:lnSpc>
              <a:buFont typeface="Calibri" pitchFamily="34" charset="0"/>
              <a:buChar char="–"/>
            </a:pPr>
            <a:r>
              <a:rPr lang="en-US" altLang="zh-CN" sz="2000" dirty="0" smtClean="0">
                <a:sym typeface="Wingdings"/>
              </a:rPr>
              <a:t>In general, we cannot have explicit closed-form expression of how the objective function (average delay) is related to the control variables (policy).</a:t>
            </a:r>
            <a:endParaRPr lang="en-US" altLang="zh-CN" sz="2000" dirty="0" smtClean="0"/>
          </a:p>
          <a:p>
            <a:pPr marL="914400" lvl="1" indent="-457200">
              <a:lnSpc>
                <a:spcPct val="110000"/>
              </a:lnSpc>
              <a:buFont typeface="Calibri" pitchFamily="34" charset="0"/>
              <a:buChar char="–"/>
            </a:pPr>
            <a:r>
              <a:rPr lang="en-US" altLang="zh-CN" sz="2000" dirty="0" smtClean="0"/>
              <a:t>The problem is not convex</a:t>
            </a: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071678"/>
            <a:ext cx="557855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组合 45"/>
          <p:cNvGrpSpPr/>
          <p:nvPr/>
        </p:nvGrpSpPr>
        <p:grpSpPr>
          <a:xfrm>
            <a:off x="285720" y="3786190"/>
            <a:ext cx="8643998" cy="2714644"/>
            <a:chOff x="285720" y="3786190"/>
            <a:chExt cx="8643998" cy="2714644"/>
          </a:xfrm>
        </p:grpSpPr>
        <p:sp>
          <p:nvSpPr>
            <p:cNvPr id="44" name="矩形标注 10"/>
            <p:cNvSpPr/>
            <p:nvPr/>
          </p:nvSpPr>
          <p:spPr>
            <a:xfrm>
              <a:off x="285720" y="3786190"/>
              <a:ext cx="8643998" cy="2714644"/>
            </a:xfrm>
            <a:prstGeom prst="wedgeRectCallout">
              <a:avLst>
                <a:gd name="adj1" fmla="val 52054"/>
                <a:gd name="adj2" fmla="val -22547"/>
              </a:avLst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en-US" altLang="zh-CN" sz="20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20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Key Idea: </a:t>
              </a:r>
              <a:r>
                <a:rPr lang="en-US" altLang="zh-CN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Divide-and-Conquer</a:t>
              </a:r>
            </a:p>
            <a:p>
              <a:pPr>
                <a:lnSpc>
                  <a:spcPct val="110000"/>
                </a:lnSpc>
              </a:pPr>
              <a:endParaRPr lang="en-US" altLang="zh-CN" sz="20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2000" dirty="0" smtClean="0">
                  <a:solidFill>
                    <a:schemeClr val="tx1"/>
                  </a:solidFill>
                </a:rPr>
                <a:t>     To break a large problem (optimization over the whole policy space)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2000" dirty="0" smtClean="0">
                  <a:solidFill>
                    <a:schemeClr val="tx1"/>
                  </a:solidFill>
                </a:rPr>
                <a:t>     into smaller sub problems (optimization over a control action at a stage).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2910" y="4202676"/>
              <a:ext cx="4857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2"/>
                  </a:solidFill>
                  <a:latin typeface="Comic Sans MS" pitchFamily="66" charset="0"/>
                </a:rPr>
                <a:t>Solution: Markov Decision Problem (MDP)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214282" y="428604"/>
            <a:ext cx="8867457" cy="638180"/>
            <a:chOff x="214282" y="428604"/>
            <a:chExt cx="8867457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214282" y="428604"/>
              <a:ext cx="88674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Overview of Markov Decision Problem Formulation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Specification of an Infinite Horizon Markov Decision Problem</a:t>
            </a:r>
            <a:endParaRPr lang="en-US" altLang="zh-TW" sz="2000" dirty="0" smtClean="0">
              <a:ea typeface="新細明體" pitchFamily="18" charset="-120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b="1" dirty="0" smtClean="0">
                <a:ea typeface="新細明體" pitchFamily="18" charset="-120"/>
              </a:rPr>
              <a:t>Decisions are made at points of time – decision epochs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b="1" dirty="0" smtClean="0">
                <a:ea typeface="新細明體" pitchFamily="18" charset="-120"/>
              </a:rPr>
              <a:t>System state and Control Action Space</a:t>
            </a:r>
            <a:r>
              <a:rPr lang="en-US" altLang="zh-TW" sz="2000" dirty="0" smtClean="0">
                <a:ea typeface="新細明體" pitchFamily="18" charset="-120"/>
              </a:rPr>
              <a:t>: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dirty="0" smtClean="0">
                <a:ea typeface="新細明體" pitchFamily="18" charset="-120"/>
              </a:rPr>
              <a:t>At the t-</a:t>
            </a:r>
            <a:r>
              <a:rPr lang="en-US" altLang="zh-TW" sz="2000" dirty="0" err="1" smtClean="0">
                <a:ea typeface="新細明體" pitchFamily="18" charset="-120"/>
              </a:rPr>
              <a:t>th</a:t>
            </a:r>
            <a:r>
              <a:rPr lang="en-US" altLang="zh-TW" sz="2000" dirty="0" smtClean="0">
                <a:ea typeface="新細明體" pitchFamily="18" charset="-120"/>
              </a:rPr>
              <a:t> decision epoch, the system occupies a state          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dirty="0" smtClean="0">
                <a:ea typeface="新細明體" pitchFamily="18" charset="-120"/>
              </a:rPr>
              <a:t>The controller observes the current state and applies an action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b="1" dirty="0" smtClean="0">
                <a:ea typeface="新細明體" pitchFamily="18" charset="-120"/>
              </a:rPr>
              <a:t>Per-stage Reward &amp; Transition Probability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dirty="0" smtClean="0">
                <a:ea typeface="新細明體" pitchFamily="18" charset="-120"/>
              </a:rPr>
              <a:t>By choosing action           the system receives a reward    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dirty="0" smtClean="0">
                <a:ea typeface="新細明體" pitchFamily="18" charset="-120"/>
              </a:rPr>
              <a:t>The system state at the next epoch is determined by a transition probability kernel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b="1" dirty="0" smtClean="0">
                <a:ea typeface="新細明體" pitchFamily="18" charset="-120"/>
              </a:rPr>
              <a:t>Stationary Control Policy: 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dirty="0" smtClean="0">
                <a:ea typeface="新細明體" pitchFamily="18" charset="-120"/>
              </a:rPr>
              <a:t>The set of actions for all system state realizations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b="1" dirty="0" smtClean="0">
                <a:ea typeface="新細明體" pitchFamily="18" charset="-120"/>
              </a:rPr>
              <a:t>The Optimization Problem: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dirty="0" smtClean="0">
                <a:ea typeface="新細明體" pitchFamily="18" charset="-120"/>
              </a:rPr>
              <a:t>Average Reward </a:t>
            </a:r>
          </a:p>
          <a:p>
            <a:pPr marL="1200150" lvl="2" indent="-285750"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TW" sz="2000" dirty="0" smtClean="0">
                <a:ea typeface="新細明體" pitchFamily="18" charset="-120"/>
              </a:rPr>
              <a:t>Optimal Policy</a:t>
            </a:r>
          </a:p>
          <a:p>
            <a:pPr marL="1200150" lvl="2" indent="-285750">
              <a:lnSpc>
                <a:spcPct val="110000"/>
              </a:lnSpc>
              <a:buFont typeface="Arial" pitchFamily="34" charset="0"/>
              <a:buChar char="–"/>
            </a:pPr>
            <a:endParaRPr lang="en-US" altLang="zh-TW" sz="2000" dirty="0" smtClean="0">
              <a:ea typeface="新細明體" pitchFamily="18" charset="-12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</a:pPr>
            <a:endParaRPr lang="en-US" altLang="zh-TW" sz="2000" dirty="0" smtClean="0">
              <a:ea typeface="新細明體" pitchFamily="18" charset="-120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7358082" y="2520040"/>
          <a:ext cx="231775" cy="279400"/>
        </p:xfrm>
        <a:graphic>
          <a:graphicData uri="http://schemas.openxmlformats.org/presentationml/2006/ole">
            <p:oleObj spid="_x0000_s360450" name="Formula" r:id="rId4" imgW="117720" imgH="140040" progId="">
              <p:embed/>
            </p:oleObj>
          </a:graphicData>
        </a:graphic>
      </p:graphicFrame>
      <p:graphicFrame>
        <p:nvGraphicFramePr>
          <p:cNvPr id="116747" name="Object 11"/>
          <p:cNvGraphicFramePr>
            <a:graphicFrameLocks noChangeAspect="1"/>
          </p:cNvGraphicFramePr>
          <p:nvPr/>
        </p:nvGraphicFramePr>
        <p:xfrm>
          <a:off x="8200824" y="2886524"/>
          <a:ext cx="271463" cy="279400"/>
        </p:xfrm>
        <a:graphic>
          <a:graphicData uri="http://schemas.openxmlformats.org/presentationml/2006/ole">
            <p:oleObj spid="_x0000_s360451" name="Formula" r:id="rId5" imgW="137160" imgH="140400" progId="">
              <p:embed/>
            </p:oleObj>
          </a:graphicData>
        </a:graphic>
      </p:graphicFrame>
      <p:graphicFrame>
        <p:nvGraphicFramePr>
          <p:cNvPr id="116751" name="Object 15"/>
          <p:cNvGraphicFramePr>
            <a:graphicFrameLocks noChangeAspect="1"/>
          </p:cNvGraphicFramePr>
          <p:nvPr/>
        </p:nvGraphicFramePr>
        <p:xfrm>
          <a:off x="3685716" y="3645127"/>
          <a:ext cx="271463" cy="279400"/>
        </p:xfrm>
        <a:graphic>
          <a:graphicData uri="http://schemas.openxmlformats.org/presentationml/2006/ole">
            <p:oleObj spid="_x0000_s360452" name="Formula" r:id="rId6" imgW="137160" imgH="140400" progId="">
              <p:embed/>
            </p:oleObj>
          </a:graphicData>
        </a:graphic>
      </p:graphicFrame>
      <p:graphicFrame>
        <p:nvGraphicFramePr>
          <p:cNvPr id="116752" name="Object 16"/>
          <p:cNvGraphicFramePr>
            <a:graphicFrameLocks noChangeAspect="1"/>
          </p:cNvGraphicFramePr>
          <p:nvPr/>
        </p:nvGraphicFramePr>
        <p:xfrm>
          <a:off x="7277126" y="3631064"/>
          <a:ext cx="1009650" cy="292100"/>
        </p:xfrm>
        <a:graphic>
          <a:graphicData uri="http://schemas.openxmlformats.org/presentationml/2006/ole">
            <p:oleObj spid="_x0000_s360453" name="Formula" r:id="rId7" imgW="507600" imgH="145440" progId="">
              <p:embed/>
            </p:oleObj>
          </a:graphicData>
        </a:graphic>
      </p:graphicFrame>
      <p:graphicFrame>
        <p:nvGraphicFramePr>
          <p:cNvPr id="116753" name="Object 17"/>
          <p:cNvGraphicFramePr>
            <a:graphicFrameLocks noChangeAspect="1"/>
          </p:cNvGraphicFramePr>
          <p:nvPr/>
        </p:nvGraphicFramePr>
        <p:xfrm>
          <a:off x="3565531" y="4323670"/>
          <a:ext cx="1792287" cy="292100"/>
        </p:xfrm>
        <a:graphic>
          <a:graphicData uri="http://schemas.openxmlformats.org/presentationml/2006/ole">
            <p:oleObj spid="_x0000_s360454" name="Formula" r:id="rId8" imgW="901800" imgH="145440" progId="">
              <p:embed/>
            </p:oleObj>
          </a:graphicData>
        </a:graphic>
      </p:graphicFrame>
      <p:graphicFrame>
        <p:nvGraphicFramePr>
          <p:cNvPr id="116757" name="Object 21"/>
          <p:cNvGraphicFramePr>
            <a:graphicFrameLocks noChangeAspect="1"/>
          </p:cNvGraphicFramePr>
          <p:nvPr/>
        </p:nvGraphicFramePr>
        <p:xfrm>
          <a:off x="4267200" y="6425878"/>
          <a:ext cx="1219200" cy="432122"/>
        </p:xfrm>
        <a:graphic>
          <a:graphicData uri="http://schemas.openxmlformats.org/presentationml/2006/ole">
            <p:oleObj spid="_x0000_s360455" name="Equation" r:id="rId9" imgW="0" imgH="0" progId="Equation.DSMT4">
              <p:embed/>
            </p:oleObj>
          </a:graphicData>
        </a:graphic>
      </p:graphicFrame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267200" y="5638800"/>
            <a:ext cx="3771900" cy="7476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826250" y="5105400"/>
            <a:ext cx="13335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267200"/>
            <a:ext cx="69326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28596" y="1219200"/>
            <a:ext cx="8382000" cy="262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Solution of an Markov Decision Problem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i="1" dirty="0" smtClean="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i="1" dirty="0" smtClean="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TW" sz="2000" b="1" dirty="0" smtClean="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Optimal policy (Fixed Point Problem on Functional Space)</a:t>
            </a:r>
            <a:endParaRPr lang="en-US" altLang="zh-TW" sz="1400" b="1" dirty="0" smtClean="0">
              <a:ea typeface="新細明體" pitchFamily="18" charset="-120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357158" y="428604"/>
            <a:ext cx="8867457" cy="638180"/>
            <a:chOff x="357158" y="428604"/>
            <a:chExt cx="8867457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88674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Overview of Markov Decision Problem Formulation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343400" y="3276600"/>
          <a:ext cx="419100" cy="228600"/>
        </p:xfrm>
        <a:graphic>
          <a:graphicData uri="http://schemas.openxmlformats.org/presentationml/2006/ole">
            <p:oleObj spid="_x0000_s361474" name="Equation" r:id="rId5" imgW="0" imgH="0" progId="Equation.DSMT4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781800" y="2667000"/>
          <a:ext cx="419100" cy="228600"/>
        </p:xfrm>
        <a:graphic>
          <a:graphicData uri="http://schemas.openxmlformats.org/presentationml/2006/ole">
            <p:oleObj spid="_x0000_s361475" name="Equation" r:id="rId6" imgW="0" imgH="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791200" y="4038600"/>
          <a:ext cx="1206500" cy="254000"/>
        </p:xfrm>
        <a:graphic>
          <a:graphicData uri="http://schemas.openxmlformats.org/presentationml/2006/ole">
            <p:oleObj spid="_x0000_s361476" name="Equation" r:id="rId7" imgW="0" imgH="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644900" y="4572000"/>
          <a:ext cx="1879600" cy="457200"/>
        </p:xfrm>
        <a:graphic>
          <a:graphicData uri="http://schemas.openxmlformats.org/presentationml/2006/ole">
            <p:oleObj spid="_x0000_s361477" name="Equation" r:id="rId8" imgW="0" imgH="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352800" y="4953000"/>
          <a:ext cx="990600" cy="317500"/>
        </p:xfrm>
        <a:graphic>
          <a:graphicData uri="http://schemas.openxmlformats.org/presentationml/2006/ole">
            <p:oleObj spid="_x0000_s361478" name="Equation" r:id="rId9" imgW="0" imgH="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286000" y="5791200"/>
          <a:ext cx="3505200" cy="533400"/>
        </p:xfrm>
        <a:graphic>
          <a:graphicData uri="http://schemas.openxmlformats.org/presentationml/2006/ole">
            <p:oleObj spid="_x0000_s361479" name="Equation" r:id="rId10" imgW="0" imgH="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172200" y="2438400"/>
          <a:ext cx="381000" cy="203200"/>
        </p:xfrm>
        <a:graphic>
          <a:graphicData uri="http://schemas.openxmlformats.org/presentationml/2006/ole">
            <p:oleObj spid="_x0000_s361480" name="Equation" r:id="rId11" imgW="0" imgH="0" progId="Equation.DSMT4">
              <p:embed/>
            </p:oleObj>
          </a:graphicData>
        </a:graphic>
      </p:graphicFrame>
      <p:sp>
        <p:nvSpPr>
          <p:cNvPr id="20" name="矩形标注 19"/>
          <p:cNvSpPr/>
          <p:nvPr/>
        </p:nvSpPr>
        <p:spPr>
          <a:xfrm>
            <a:off x="642910" y="1928802"/>
            <a:ext cx="7929618" cy="1214446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Criterion: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Bellman’s Equation</a:t>
            </a:r>
          </a:p>
          <a:p>
            <a:pPr>
              <a:lnSpc>
                <a:spcPct val="110000"/>
              </a:lnSpc>
            </a:pPr>
            <a:r>
              <a:rPr lang="en-US" altLang="zh-TW" sz="2000" dirty="0" smtClean="0">
                <a:solidFill>
                  <a:schemeClr val="tx1"/>
                </a:solidFill>
                <a:ea typeface="新細明體" pitchFamily="18" charset="-120"/>
              </a:rPr>
              <a:t>Under some technical conditions, the optimal value of the problem is given by the solution of the </a:t>
            </a:r>
            <a:r>
              <a:rPr lang="en-US" altLang="zh-TW" sz="2000" b="1" dirty="0" smtClean="0">
                <a:solidFill>
                  <a:schemeClr val="tx1"/>
                </a:solidFill>
                <a:ea typeface="新細明體" pitchFamily="18" charset="-120"/>
              </a:rPr>
              <a:t>Bellman’s Equation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825500" y="3276600"/>
          <a:ext cx="7340600" cy="1066800"/>
        </p:xfrm>
        <a:graphic>
          <a:graphicData uri="http://schemas.openxmlformats.org/presentationml/2006/ole">
            <p:oleObj spid="_x0000_s361481" name="Equation" r:id="rId12" imgW="0" imgH="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42844" y="428604"/>
            <a:ext cx="8800807" cy="638180"/>
            <a:chOff x="142844" y="428604"/>
            <a:chExt cx="8800807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42844" y="428604"/>
              <a:ext cx="8800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Constrained Markov Decision Problem Formulation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buFont typeface="Calibri" pitchFamily="34" charset="0"/>
              <a:buChar char="–"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</a:pPr>
            <a:endParaRPr lang="en-US" altLang="zh-TW" sz="2000" dirty="0" smtClean="0">
              <a:ea typeface="新細明體" pitchFamily="18" charset="-120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71472" y="3857628"/>
            <a:ext cx="7858180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灯片编号占位符 56"/>
          <p:cNvSpPr txBox="1">
            <a:spLocks/>
          </p:cNvSpPr>
          <p:nvPr/>
        </p:nvSpPr>
        <p:spPr>
          <a:xfrm>
            <a:off x="6531190" y="6207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ounded Rectangle 24"/>
          <p:cNvSpPr/>
          <p:nvPr/>
        </p:nvSpPr>
        <p:spPr>
          <a:xfrm>
            <a:off x="142844" y="3857628"/>
            <a:ext cx="8858312" cy="1922499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071942"/>
            <a:ext cx="788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>
                <a:solidFill>
                  <a:schemeClr val="tx2"/>
                </a:solidFill>
                <a:latin typeface="Comic Sans MS" pitchFamily="66" charset="0"/>
              </a:rPr>
              <a:t>Lagrangian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 approach to the Constrained MDP:</a:t>
            </a:r>
          </a:p>
        </p:txBody>
      </p:sp>
      <p:sp>
        <p:nvSpPr>
          <p:cNvPr id="32" name="矩形 31"/>
          <p:cNvSpPr/>
          <p:nvPr/>
        </p:nvSpPr>
        <p:spPr>
          <a:xfrm>
            <a:off x="549462" y="3214686"/>
            <a:ext cx="7858180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42844" y="1428736"/>
            <a:ext cx="9144064" cy="2214578"/>
            <a:chOff x="142844" y="1142984"/>
            <a:chExt cx="9144064" cy="2428892"/>
          </a:xfrm>
        </p:grpSpPr>
        <p:sp>
          <p:nvSpPr>
            <p:cNvPr id="37" name="Rounded Rectangle 55"/>
            <p:cNvSpPr/>
            <p:nvPr/>
          </p:nvSpPr>
          <p:spPr>
            <a:xfrm>
              <a:off x="142844" y="1142984"/>
              <a:ext cx="8858280" cy="2428892"/>
            </a:xfrm>
            <a:prstGeom prst="roundRect">
              <a:avLst/>
            </a:prstGeom>
            <a:solidFill>
              <a:srgbClr val="FFFF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>
            <a:xfrm>
              <a:off x="142908" y="1371576"/>
              <a:ext cx="9144000" cy="609616"/>
            </a:xfrm>
            <a:prstGeom prst="rect">
              <a:avLst/>
            </a:prstGeom>
          </p:spPr>
          <p:txBody>
            <a:bodyPr/>
            <a:lstStyle/>
            <a:p>
              <a:pPr marL="514350" indent="-514350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CN" sz="2000" b="1" dirty="0" smtClean="0">
                  <a:solidFill>
                    <a:schemeClr val="tx2"/>
                  </a:solidFill>
                  <a:latin typeface="Comic Sans MS" pitchFamily="66" charset="0"/>
                </a:rPr>
                <a:t>CMDP Formulation: Find the optimal control policy    that minimizes </a:t>
              </a:r>
            </a:p>
            <a:p>
              <a:pPr marL="514350" indent="-514350">
                <a:lnSpc>
                  <a:spcPct val="150000"/>
                </a:lnSpc>
                <a:spcBef>
                  <a:spcPct val="20000"/>
                </a:spcBef>
                <a:defRPr/>
              </a:pPr>
              <a:endParaRPr dirty="0"/>
            </a:p>
          </p:txBody>
        </p:sp>
      </p:grpSp>
      <p:graphicFrame>
        <p:nvGraphicFramePr>
          <p:cNvPr id="371713" name="Object 1"/>
          <p:cNvGraphicFramePr>
            <a:graphicFrameLocks noChangeAspect="1"/>
          </p:cNvGraphicFramePr>
          <p:nvPr/>
        </p:nvGraphicFramePr>
        <p:xfrm>
          <a:off x="6429388" y="1785940"/>
          <a:ext cx="263525" cy="311150"/>
        </p:xfrm>
        <a:graphic>
          <a:graphicData uri="http://schemas.openxmlformats.org/presentationml/2006/ole">
            <p:oleObj spid="_x0000_s371713" name="Equation" r:id="rId4" imgW="164880" imgH="164880" progId="Equation.DSMT4">
              <p:embed/>
            </p:oleObj>
          </a:graphicData>
        </a:graphic>
      </p:graphicFrame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2285992"/>
            <a:ext cx="5381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643446"/>
            <a:ext cx="6248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76200" y="4876800"/>
            <a:ext cx="8879743" cy="1857386"/>
            <a:chOff x="49975" y="4857762"/>
            <a:chExt cx="8879743" cy="1857386"/>
          </a:xfrm>
        </p:grpSpPr>
        <p:grpSp>
          <p:nvGrpSpPr>
            <p:cNvPr id="28" name="组合 19"/>
            <p:cNvGrpSpPr/>
            <p:nvPr/>
          </p:nvGrpSpPr>
          <p:grpSpPr>
            <a:xfrm>
              <a:off x="4489847" y="4857762"/>
              <a:ext cx="2582483" cy="1071569"/>
              <a:chOff x="4511857" y="2243738"/>
              <a:chExt cx="2582483" cy="86030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951200" y="2243738"/>
                <a:ext cx="2143140" cy="45882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1" name="直接箭头连接符 30"/>
              <p:cNvCxnSpPr>
                <a:stCxn id="371717" idx="0"/>
                <a:endCxn id="30" idx="4"/>
              </p:cNvCxnSpPr>
              <p:nvPr/>
            </p:nvCxnSpPr>
            <p:spPr>
              <a:xfrm rot="5400000" flipH="1" flipV="1">
                <a:off x="5066576" y="2147846"/>
                <a:ext cx="401475" cy="15109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171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975" y="5929330"/>
              <a:ext cx="8879743" cy="785818"/>
            </a:xfrm>
            <a:prstGeom prst="rect">
              <a:avLst/>
            </a:prstGeom>
            <a:noFill/>
            <a:ln w="63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42" name="Group 41"/>
          <p:cNvGrpSpPr/>
          <p:nvPr/>
        </p:nvGrpSpPr>
        <p:grpSpPr>
          <a:xfrm>
            <a:off x="2971800" y="3886200"/>
            <a:ext cx="6172200" cy="2590800"/>
            <a:chOff x="2971800" y="3886200"/>
            <a:chExt cx="6172200" cy="2590800"/>
          </a:xfrm>
        </p:grpSpPr>
        <p:sp>
          <p:nvSpPr>
            <p:cNvPr id="27" name="Oval 26"/>
            <p:cNvSpPr/>
            <p:nvPr/>
          </p:nvSpPr>
          <p:spPr>
            <a:xfrm>
              <a:off x="2971800" y="6248400"/>
              <a:ext cx="457200" cy="2286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334000" y="6248400"/>
              <a:ext cx="381000" cy="2286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24600" y="38862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LM for Power Constraints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4" idx="2"/>
              <a:endCxn id="27" idx="0"/>
            </p:cNvCxnSpPr>
            <p:nvPr/>
          </p:nvCxnSpPr>
          <p:spPr>
            <a:xfrm rot="5400000">
              <a:off x="4470916" y="2985016"/>
              <a:ext cx="1992868" cy="4533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4" idx="2"/>
              <a:endCxn id="29" idx="0"/>
            </p:cNvCxnSpPr>
            <p:nvPr/>
          </p:nvCxnSpPr>
          <p:spPr>
            <a:xfrm rot="5400000">
              <a:off x="5632966" y="4147066"/>
              <a:ext cx="1992868" cy="2209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391400" y="4800600"/>
            <a:ext cx="1600200" cy="1676400"/>
            <a:chOff x="7391400" y="4800600"/>
            <a:chExt cx="1600200" cy="1676400"/>
          </a:xfrm>
        </p:grpSpPr>
        <p:sp>
          <p:nvSpPr>
            <p:cNvPr id="33" name="Oval 32"/>
            <p:cNvSpPr/>
            <p:nvPr/>
          </p:nvSpPr>
          <p:spPr>
            <a:xfrm>
              <a:off x="7391400" y="6248400"/>
              <a:ext cx="457200" cy="228600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43800" y="480060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LM for packet drop constraint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43" idx="2"/>
              <a:endCxn id="33" idx="0"/>
            </p:cNvCxnSpPr>
            <p:nvPr/>
          </p:nvCxnSpPr>
          <p:spPr>
            <a:xfrm rot="5400000">
              <a:off x="7681615" y="5662315"/>
              <a:ext cx="524470" cy="647700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Outline</a:t>
              </a:r>
              <a:endParaRPr lang="zh-CN" altLang="en-US" sz="2800" b="1" dirty="0"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6" y="1786488"/>
            <a:ext cx="8072494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M"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Introduction and Motivation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M"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Survey of Existing Approaches</a:t>
            </a: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M"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System Model of Two-Hop OFDM Cooperative Systems</a:t>
            </a: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M"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Distributive Control Policy</a:t>
            </a: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M"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Delay-Optimal Problem Formulation</a:t>
            </a: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M"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Sketch of Solution via Stochastic Learning</a:t>
            </a: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M"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Convergence Proof and Asymptotic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Optimality</a:t>
            </a:r>
            <a:endParaRPr lang="en-US" altLang="zh-CN" sz="2000" b="1" u="sng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M"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Results and Conclusions</a:t>
            </a: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3035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Optimal Solution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1143000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Infinite Horizon Average Reward MDP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the state space and action space is defined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Given a stationary control policy   , the random process    evolves like a Markov Chain with transition kernel: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Solution is given by the “Bellman Equation”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857496"/>
            <a:ext cx="280865" cy="317500"/>
          </a:xfrm>
          <a:prstGeom prst="rect">
            <a:avLst/>
          </a:prstGeom>
        </p:spPr>
      </p:pic>
      <p:grpSp>
        <p:nvGrpSpPr>
          <p:cNvPr id="10" name="Group 37"/>
          <p:cNvGrpSpPr/>
          <p:nvPr/>
        </p:nvGrpSpPr>
        <p:grpSpPr>
          <a:xfrm>
            <a:off x="4786314" y="5214950"/>
            <a:ext cx="3786214" cy="1456659"/>
            <a:chOff x="5029200" y="5183436"/>
            <a:chExt cx="3200400" cy="1456659"/>
          </a:xfrm>
        </p:grpSpPr>
        <p:sp>
          <p:nvSpPr>
            <p:cNvPr id="27" name="TextBox 26"/>
            <p:cNvSpPr txBox="1"/>
            <p:nvPr/>
          </p:nvSpPr>
          <p:spPr>
            <a:xfrm>
              <a:off x="5029200" y="6270763"/>
              <a:ext cx="320040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state space is extremely huge</a:t>
              </a:r>
              <a:endParaRPr lang="en-US" dirty="0"/>
            </a:p>
          </p:txBody>
        </p:sp>
        <p:cxnSp>
          <p:nvCxnSpPr>
            <p:cNvPr id="34" name="Curved Connector 33"/>
            <p:cNvCxnSpPr>
              <a:stCxn id="27" idx="3"/>
            </p:cNvCxnSpPr>
            <p:nvPr/>
          </p:nvCxnSpPr>
          <p:spPr>
            <a:xfrm flipH="1" flipV="1">
              <a:off x="7437851" y="5183436"/>
              <a:ext cx="791749" cy="1271993"/>
            </a:xfrm>
            <a:prstGeom prst="curvedConnector3">
              <a:avLst>
                <a:gd name="adj1" fmla="val -24406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3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788675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2857496"/>
            <a:ext cx="31432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5" y="3643314"/>
            <a:ext cx="345283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4786322"/>
            <a:ext cx="67051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Group 42"/>
          <p:cNvGrpSpPr/>
          <p:nvPr/>
        </p:nvGrpSpPr>
        <p:grpSpPr>
          <a:xfrm>
            <a:off x="428596" y="4857757"/>
            <a:ext cx="3286148" cy="1774768"/>
            <a:chOff x="428596" y="4857757"/>
            <a:chExt cx="3286148" cy="1774768"/>
          </a:xfrm>
        </p:grpSpPr>
        <p:grpSp>
          <p:nvGrpSpPr>
            <p:cNvPr id="9" name="Group 41"/>
            <p:cNvGrpSpPr/>
            <p:nvPr/>
          </p:nvGrpSpPr>
          <p:grpSpPr>
            <a:xfrm>
              <a:off x="428596" y="4857757"/>
              <a:ext cx="3286148" cy="1774768"/>
              <a:chOff x="838200" y="4540336"/>
              <a:chExt cx="2988847" cy="149974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584224" y="4540336"/>
                <a:ext cx="228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38200" y="5727984"/>
                <a:ext cx="2988847" cy="3121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“Optimal Value” </a:t>
                </a:r>
                <a:endParaRPr lang="en-US" dirty="0"/>
              </a:p>
            </p:txBody>
          </p:sp>
          <p:cxnSp>
            <p:nvCxnSpPr>
              <p:cNvPr id="37" name="Straight Arrow Connector 36"/>
              <p:cNvCxnSpPr>
                <a:endCxn id="35" idx="4"/>
              </p:cNvCxnSpPr>
              <p:nvPr/>
            </p:nvCxnSpPr>
            <p:spPr>
              <a:xfrm rot="5400000" flipH="1" flipV="1">
                <a:off x="984145" y="5041371"/>
                <a:ext cx="910613" cy="5181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221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43108" y="6357958"/>
              <a:ext cx="13620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Group 44"/>
          <p:cNvGrpSpPr/>
          <p:nvPr/>
        </p:nvGrpSpPr>
        <p:grpSpPr>
          <a:xfrm>
            <a:off x="1500166" y="4929198"/>
            <a:ext cx="6814622" cy="1202770"/>
            <a:chOff x="1500166" y="4929198"/>
            <a:chExt cx="6814622" cy="1202770"/>
          </a:xfrm>
        </p:grpSpPr>
        <p:grpSp>
          <p:nvGrpSpPr>
            <p:cNvPr id="8" name="Group 32"/>
            <p:cNvGrpSpPr/>
            <p:nvPr/>
          </p:nvGrpSpPr>
          <p:grpSpPr>
            <a:xfrm>
              <a:off x="1500166" y="4929198"/>
              <a:ext cx="6814622" cy="1202770"/>
              <a:chOff x="1524000" y="4348162"/>
              <a:chExt cx="6814622" cy="120277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66876" y="4348162"/>
                <a:ext cx="6858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24000" y="5181600"/>
                <a:ext cx="6814622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“Potential function” (contribution of the state     to the average reward)</a:t>
                </a:r>
                <a:endParaRPr lang="en-US" dirty="0"/>
              </a:p>
            </p:txBody>
          </p:sp>
          <p:cxnSp>
            <p:nvCxnSpPr>
              <p:cNvPr id="32" name="Straight Arrow Connector 31"/>
              <p:cNvCxnSpPr>
                <a:endCxn id="25" idx="4"/>
              </p:cNvCxnSpPr>
              <p:nvPr/>
            </p:nvCxnSpPr>
            <p:spPr>
              <a:xfrm rot="16200000" flipV="1">
                <a:off x="1769269" y="4893469"/>
                <a:ext cx="528638" cy="476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222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81698" y="5786454"/>
              <a:ext cx="1905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0994" y="4143380"/>
            <a:ext cx="8991600" cy="2286016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Centralized Solution</a:t>
            </a:r>
            <a:r>
              <a:rPr lang="zh-CN" altLang="en-US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?</a:t>
            </a:r>
          </a:p>
          <a:p>
            <a:pPr marL="91440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Obtain knowledge of global QSI from the source node and all the relay nodes</a:t>
            </a:r>
          </a:p>
          <a:p>
            <a:pPr marL="1371600" lvl="2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  <a:sym typeface="Wingdings"/>
              </a:rPr>
              <a:t>Heavy signaling loading to deliver these QSI to all nodes</a:t>
            </a:r>
          </a:p>
          <a:p>
            <a:pPr marL="91440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  <a:sym typeface="Wingdings"/>
              </a:rPr>
              <a:t>Must have distributive solution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 pitchFamily="66" charset="0"/>
                <a:sym typeface="Wingdings"/>
              </a:rPr>
              <a:t>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  <a:sym typeface="Wingdings"/>
              </a:rPr>
              <a:t>!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CN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8" name="Group 37"/>
          <p:cNvGrpSpPr/>
          <p:nvPr/>
        </p:nvGrpSpPr>
        <p:grpSpPr>
          <a:xfrm>
            <a:off x="142844" y="3929089"/>
            <a:ext cx="9144064" cy="3357563"/>
            <a:chOff x="642910" y="4000504"/>
            <a:chExt cx="8429684" cy="3121815"/>
          </a:xfrm>
        </p:grpSpPr>
        <p:sp>
          <p:nvSpPr>
            <p:cNvPr id="19" name="圆角矩形 18"/>
            <p:cNvSpPr/>
            <p:nvPr/>
          </p:nvSpPr>
          <p:spPr>
            <a:xfrm>
              <a:off x="642942" y="4066903"/>
              <a:ext cx="8072494" cy="2567308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 smtClean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/>
              <a:endParaRPr lang="en-US" altLang="zh-CN" b="1" dirty="0" smtClean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/>
              <a:r>
                <a:rPr lang="en-US" altLang="zh-CN" b="1" dirty="0" smtClean="0">
                  <a:solidFill>
                    <a:schemeClr val="tx2"/>
                  </a:solidFill>
                  <a:latin typeface="Comic Sans MS" pitchFamily="66" charset="0"/>
                </a:rPr>
                <a:t>Per-node Potential and LMs Initialization</a:t>
              </a:r>
            </a:p>
            <a:p>
              <a:pPr algn="ctr"/>
              <a:endParaRPr lang="en-US" altLang="zh-CN" b="1" dirty="0" smtClean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/>
              <a:r>
                <a:rPr lang="en-US" altLang="zh-CN" b="1" dirty="0" smtClean="0">
                  <a:solidFill>
                    <a:schemeClr val="tx2"/>
                  </a:solidFill>
                  <a:latin typeface="Comic Sans MS" pitchFamily="66" charset="0"/>
                </a:rPr>
                <a:t>Online Policy Improvement Based on Per-stage Bid</a:t>
              </a:r>
            </a:p>
            <a:p>
              <a:pPr algn="ctr"/>
              <a:endParaRPr lang="en-US" altLang="zh-CN" b="1" dirty="0" smtClean="0">
                <a:solidFill>
                  <a:schemeClr val="tx2"/>
                </a:solidFill>
                <a:latin typeface="Comic Sans MS" pitchFamily="66" charset="0"/>
              </a:endParaRPr>
            </a:p>
            <a:p>
              <a:pPr marL="0" lvl="3" algn="ctr"/>
              <a:r>
                <a:rPr lang="en-US" altLang="zh-CN" b="1" dirty="0" smtClean="0">
                  <a:solidFill>
                    <a:schemeClr val="tx2"/>
                  </a:solidFill>
                  <a:latin typeface="Comic Sans MS" pitchFamily="66" charset="0"/>
                </a:rPr>
                <a:t>Online Per-node Potential and LMs Update </a:t>
              </a:r>
              <a:r>
                <a:rPr lang="en-US" altLang="zh-CN" b="1" dirty="0" smtClean="0">
                  <a:solidFill>
                    <a:srgbClr val="FF0000"/>
                  </a:solidFill>
                  <a:latin typeface="Comic Sans MS" pitchFamily="66" charset="0"/>
                </a:rPr>
                <a:t>[Local CSI, Local QSI]</a:t>
              </a:r>
            </a:p>
            <a:p>
              <a:pPr marL="0" lvl="3" algn="ctr"/>
              <a:endParaRPr lang="en-US" altLang="zh-CN" b="1" dirty="0" smtClean="0">
                <a:solidFill>
                  <a:schemeClr val="tx2"/>
                </a:solidFill>
                <a:latin typeface="Comic Sans MS" pitchFamily="66" charset="0"/>
              </a:endParaRPr>
            </a:p>
            <a:p>
              <a:pPr marL="0" lvl="3" algn="ctr"/>
              <a:r>
                <a:rPr lang="en-US" altLang="zh-CN" b="1" dirty="0" smtClean="0">
                  <a:solidFill>
                    <a:schemeClr val="tx2"/>
                  </a:solidFill>
                  <a:latin typeface="Comic Sans MS" pitchFamily="66" charset="0"/>
                </a:rPr>
                <a:t>Termination</a:t>
              </a:r>
              <a:endParaRPr lang="en-US" altLang="zh-CN" b="1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endParaRPr>
            </a:p>
            <a:p>
              <a:pPr algn="ctr"/>
              <a:endParaRPr lang="en-US" altLang="zh-CN" b="1" dirty="0" smtClean="0">
                <a:solidFill>
                  <a:schemeClr val="tx2"/>
                </a:solidFill>
                <a:latin typeface="Comic Sans MS" pitchFamily="66" charset="0"/>
              </a:endParaRPr>
            </a:p>
            <a:p>
              <a:pPr algn="ctr"/>
              <a:endParaRPr lang="zh-TW" altLang="en-US" dirty="0"/>
            </a:p>
          </p:txBody>
        </p:sp>
        <p:grpSp>
          <p:nvGrpSpPr>
            <p:cNvPr id="20" name="Group 35"/>
            <p:cNvGrpSpPr/>
            <p:nvPr/>
          </p:nvGrpSpPr>
          <p:grpSpPr>
            <a:xfrm>
              <a:off x="642910" y="4000504"/>
              <a:ext cx="8429684" cy="3121815"/>
              <a:chOff x="642910" y="4000504"/>
              <a:chExt cx="8429684" cy="3121815"/>
            </a:xfrm>
          </p:grpSpPr>
          <p:sp>
            <p:nvSpPr>
              <p:cNvPr id="21" name="下箭头 20"/>
              <p:cNvSpPr/>
              <p:nvPr/>
            </p:nvSpPr>
            <p:spPr>
              <a:xfrm>
                <a:off x="4429123" y="4731125"/>
                <a:ext cx="314327" cy="241530"/>
              </a:xfrm>
              <a:prstGeom prst="downArrow">
                <a:avLst/>
              </a:prstGeom>
              <a:solidFill>
                <a:srgbClr val="FF99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下箭头 21"/>
              <p:cNvSpPr/>
              <p:nvPr/>
            </p:nvSpPr>
            <p:spPr>
              <a:xfrm>
                <a:off x="4429123" y="5793878"/>
                <a:ext cx="314327" cy="259061"/>
              </a:xfrm>
              <a:prstGeom prst="downArrow">
                <a:avLst/>
              </a:prstGeom>
              <a:solidFill>
                <a:srgbClr val="FF99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左弧形箭头 43"/>
              <p:cNvSpPr/>
              <p:nvPr/>
            </p:nvSpPr>
            <p:spPr>
              <a:xfrm rot="10800000">
                <a:off x="8286776" y="4984584"/>
                <a:ext cx="342901" cy="815200"/>
              </a:xfrm>
              <a:prstGeom prst="curvedRightArrow">
                <a:avLst/>
              </a:prstGeom>
              <a:solidFill>
                <a:srgbClr val="FF99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45"/>
              <p:cNvSpPr/>
              <p:nvPr/>
            </p:nvSpPr>
            <p:spPr>
              <a:xfrm>
                <a:off x="642942" y="4000504"/>
                <a:ext cx="8429652" cy="3121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spcBef>
                    <a:spcPct val="20000"/>
                  </a:spcBef>
                  <a:buFont typeface="Wingdings" pitchFamily="2" charset="2"/>
                  <a:buChar char="M"/>
                  <a:defRPr/>
                </a:pPr>
                <a:r>
                  <a:rPr lang="en-US" altLang="zh-CN" sz="2000" b="1" dirty="0" smtClean="0">
                    <a:solidFill>
                      <a:schemeClr val="tx2"/>
                    </a:solidFill>
                    <a:latin typeface="Comic Sans MS" pitchFamily="66" charset="0"/>
                  </a:rPr>
                  <a:t>Distributive Solution:</a:t>
                </a:r>
              </a:p>
              <a:p>
                <a:pPr marL="514350" indent="-514350">
                  <a:lnSpc>
                    <a:spcPct val="150000"/>
                  </a:lnSpc>
                  <a:spcBef>
                    <a:spcPct val="20000"/>
                  </a:spcBef>
                  <a:buFont typeface="Wingdings" pitchFamily="2" charset="2"/>
                  <a:buChar char="M"/>
                  <a:defRPr/>
                </a:pPr>
                <a:endParaRPr lang="en-US" altLang="zh-CN" sz="2000" b="1" dirty="0" smtClean="0">
                  <a:solidFill>
                    <a:schemeClr val="tx2"/>
                  </a:solidFill>
                  <a:latin typeface="Comic Sans MS" pitchFamily="66" charset="0"/>
                </a:endParaRPr>
              </a:p>
              <a:p>
                <a:pPr marL="514350" indent="-514350">
                  <a:lnSpc>
                    <a:spcPct val="150000"/>
                  </a:lnSpc>
                  <a:spcBef>
                    <a:spcPct val="20000"/>
                  </a:spcBef>
                  <a:buFont typeface="Wingdings" pitchFamily="2" charset="2"/>
                  <a:buChar char="M"/>
                  <a:defRPr/>
                </a:pPr>
                <a:endParaRPr lang="en-US" altLang="zh-CN" sz="2000" b="1" dirty="0" smtClean="0">
                  <a:solidFill>
                    <a:schemeClr val="tx2"/>
                  </a:solidFill>
                  <a:latin typeface="Comic Sans MS" pitchFamily="66" charset="0"/>
                </a:endParaRPr>
              </a:p>
              <a:p>
                <a:pPr marL="514350" indent="-514350">
                  <a:lnSpc>
                    <a:spcPct val="150000"/>
                  </a:lnSpc>
                  <a:spcBef>
                    <a:spcPct val="20000"/>
                  </a:spcBef>
                  <a:buFont typeface="Wingdings" pitchFamily="2" charset="2"/>
                  <a:buChar char="M"/>
                  <a:defRPr/>
                </a:pPr>
                <a:endParaRPr lang="en-US" altLang="zh-CN" sz="2000" b="1" dirty="0" smtClean="0">
                  <a:solidFill>
                    <a:schemeClr val="tx2"/>
                  </a:solidFill>
                  <a:latin typeface="Comic Sans MS" pitchFamily="66" charset="0"/>
                </a:endParaRPr>
              </a:p>
              <a:p>
                <a:pPr marL="514350" indent="-514350">
                  <a:lnSpc>
                    <a:spcPct val="150000"/>
                  </a:lnSpc>
                  <a:spcBef>
                    <a:spcPct val="20000"/>
                  </a:spcBef>
                  <a:buFont typeface="Wingdings" pitchFamily="2" charset="2"/>
                  <a:buChar char="M"/>
                  <a:defRPr/>
                </a:pPr>
                <a:endParaRPr lang="en-US" altLang="zh-CN" sz="2000" b="1" dirty="0" smtClean="0">
                  <a:solidFill>
                    <a:schemeClr val="tx2"/>
                  </a:solidFill>
                  <a:latin typeface="Comic Sans MS" pitchFamily="66" charset="0"/>
                </a:endParaRPr>
              </a:p>
              <a:p>
                <a:pPr marL="514350" indent="-514350">
                  <a:lnSpc>
                    <a:spcPct val="150000"/>
                  </a:lnSpc>
                  <a:spcBef>
                    <a:spcPct val="20000"/>
                  </a:spcBef>
                  <a:buFont typeface="Wingdings" pitchFamily="2" charset="2"/>
                  <a:buChar char="M"/>
                  <a:defRPr/>
                </a:pPr>
                <a:endParaRPr lang="en-US" altLang="zh-CN" sz="2000" b="1" dirty="0" smtClean="0">
                  <a:solidFill>
                    <a:schemeClr val="tx2"/>
                  </a:solidFill>
                  <a:latin typeface="Comic Sans MS" pitchFamily="66" charset="0"/>
                </a:endParaRPr>
              </a:p>
              <a:p>
                <a:pPr marL="514350" indent="-514350">
                  <a:lnSpc>
                    <a:spcPct val="150000"/>
                  </a:lnSpc>
                  <a:spcBef>
                    <a:spcPct val="20000"/>
                  </a:spcBef>
                  <a:buFont typeface="Wingdings" pitchFamily="2" charset="2"/>
                  <a:buChar char="M"/>
                  <a:defRPr/>
                </a:pPr>
                <a:endParaRPr lang="en-US" altLang="zh-CN" sz="2000" b="1" dirty="0" smtClean="0">
                  <a:latin typeface="Comic Sans MS" pitchFamily="66" charset="0"/>
                </a:endParaRPr>
              </a:p>
            </p:txBody>
          </p:sp>
          <p:sp>
            <p:nvSpPr>
              <p:cNvPr id="25" name="左弧形箭头 42"/>
              <p:cNvSpPr/>
              <p:nvPr/>
            </p:nvSpPr>
            <p:spPr>
              <a:xfrm>
                <a:off x="642910" y="4976950"/>
                <a:ext cx="357190" cy="815168"/>
              </a:xfrm>
              <a:prstGeom prst="curvedRightArrow">
                <a:avLst/>
              </a:prstGeom>
              <a:solidFill>
                <a:srgbClr val="FF99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6160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Optimal Solution – Online Learning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314414" cy="39269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1143000"/>
            <a:ext cx="8991600" cy="2857504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How to determine the potential function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? 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Brute-Force solution of the Bellman Equation</a:t>
            </a:r>
            <a:r>
              <a:rPr lang="zh-CN" altLang="en-US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? (Value Iteration):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Too complicated, exponential complexity and memory </a:t>
            </a: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requirement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Centralized solution will be resulted!!</a:t>
            </a:r>
            <a:endParaRPr lang="en-US" altLang="zh-CN" sz="1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Online stochastic learning</a:t>
            </a:r>
            <a:r>
              <a:rPr lang="zh-CN" alt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!</a:t>
            </a:r>
          </a:p>
          <a:p>
            <a:pPr marL="1428750" lvl="2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Comic Sans MS" pitchFamily="66" charset="0"/>
              </a:rPr>
              <a:t>Iteratively estimate potential function based on real time observation of CSI and QSI – online value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6600825" cy="410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071546"/>
            <a:ext cx="8643998" cy="4111640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TW" sz="2000" b="1" dirty="0" smtClean="0">
                <a:solidFill>
                  <a:schemeClr val="tx2"/>
                </a:solidFill>
                <a:latin typeface="Comic Sans MS" pitchFamily="66" charset="0"/>
              </a:rPr>
              <a:t>Online Per-node Primal-Dual Potential Learning Algorithm via Stochastic Approximation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4702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Decentralized Solution (I)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57158" y="2071678"/>
            <a:ext cx="8482042" cy="4572032"/>
            <a:chOff x="357158" y="2071678"/>
            <a:chExt cx="8482042" cy="4572032"/>
          </a:xfrm>
        </p:grpSpPr>
        <p:sp>
          <p:nvSpPr>
            <p:cNvPr id="23" name="圆角矩形 22"/>
            <p:cNvSpPr/>
            <p:nvPr/>
          </p:nvSpPr>
          <p:spPr>
            <a:xfrm>
              <a:off x="357158" y="6248400"/>
              <a:ext cx="8482042" cy="3953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altLang="zh-TW" sz="2000" b="1" dirty="0" smtClean="0">
                  <a:solidFill>
                    <a:schemeClr val="tx1"/>
                  </a:solidFill>
                  <a:latin typeface="Comic Sans MS" pitchFamily="66" charset="0"/>
                </a:rPr>
                <a:t>Both the per-node potential and LMs are updated simultaneously.</a:t>
              </a:r>
            </a:p>
          </p:txBody>
        </p:sp>
        <p:cxnSp>
          <p:nvCxnSpPr>
            <p:cNvPr id="25" name="直接箭头连接符 24"/>
            <p:cNvCxnSpPr>
              <a:stCxn id="23" idx="0"/>
              <a:endCxn id="27" idx="4"/>
            </p:cNvCxnSpPr>
            <p:nvPr/>
          </p:nvCxnSpPr>
          <p:spPr>
            <a:xfrm rot="16200000" flipV="1">
              <a:off x="2889638" y="4539858"/>
              <a:ext cx="461946" cy="29551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1071538" y="2071678"/>
              <a:ext cx="1143008" cy="37147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857488" y="2071678"/>
            <a:ext cx="5767406" cy="3819539"/>
            <a:chOff x="2857488" y="2071678"/>
            <a:chExt cx="5767406" cy="3819539"/>
          </a:xfrm>
        </p:grpSpPr>
        <p:cxnSp>
          <p:nvCxnSpPr>
            <p:cNvPr id="64" name="直接箭头连接符 36"/>
            <p:cNvCxnSpPr>
              <a:stCxn id="325638" idx="1"/>
              <a:endCxn id="68" idx="6"/>
            </p:cNvCxnSpPr>
            <p:nvPr/>
          </p:nvCxnSpPr>
          <p:spPr>
            <a:xfrm rot="10800000">
              <a:off x="3143240" y="4536290"/>
              <a:ext cx="2357454" cy="44529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30"/>
            <p:cNvSpPr/>
            <p:nvPr/>
          </p:nvSpPr>
          <p:spPr>
            <a:xfrm>
              <a:off x="2857488" y="3286124"/>
              <a:ext cx="285752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2857488" y="2071678"/>
              <a:ext cx="5767406" cy="3819539"/>
              <a:chOff x="2857488" y="2071678"/>
              <a:chExt cx="5767406" cy="3819539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000364" y="2071678"/>
                <a:ext cx="5624530" cy="3819539"/>
                <a:chOff x="3000364" y="2071678"/>
                <a:chExt cx="5624530" cy="3819539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3000364" y="2071678"/>
                  <a:ext cx="2500331" cy="2909903"/>
                  <a:chOff x="3000364" y="2071678"/>
                  <a:chExt cx="2500331" cy="2909903"/>
                </a:xfrm>
              </p:grpSpPr>
              <p:sp>
                <p:nvSpPr>
                  <p:cNvPr id="31" name="椭圆 30"/>
                  <p:cNvSpPr/>
                  <p:nvPr/>
                </p:nvSpPr>
                <p:spPr>
                  <a:xfrm>
                    <a:off x="3000364" y="2071678"/>
                    <a:ext cx="285752" cy="357190"/>
                  </a:xfrm>
                  <a:prstGeom prst="ellipse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35" name="直接箭头连接符 34"/>
                  <p:cNvCxnSpPr>
                    <a:stCxn id="325638" idx="1"/>
                    <a:endCxn id="31" idx="5"/>
                  </p:cNvCxnSpPr>
                  <p:nvPr/>
                </p:nvCxnSpPr>
                <p:spPr>
                  <a:xfrm rot="10800000">
                    <a:off x="3244270" y="2376560"/>
                    <a:ext cx="2256425" cy="2605021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箭头连接符 36"/>
                  <p:cNvCxnSpPr>
                    <a:stCxn id="325638" idx="1"/>
                  </p:cNvCxnSpPr>
                  <p:nvPr/>
                </p:nvCxnSpPr>
                <p:spPr>
                  <a:xfrm rot="10800000">
                    <a:off x="3143240" y="3536160"/>
                    <a:ext cx="2357454" cy="1445421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325638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00694" y="4071942"/>
                  <a:ext cx="3124200" cy="181927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68" name="椭圆 30"/>
              <p:cNvSpPr/>
              <p:nvPr/>
            </p:nvSpPr>
            <p:spPr>
              <a:xfrm>
                <a:off x="2857488" y="4357694"/>
                <a:ext cx="285752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椭圆 30"/>
              <p:cNvSpPr/>
              <p:nvPr/>
            </p:nvSpPr>
            <p:spPr>
              <a:xfrm>
                <a:off x="2857488" y="5357826"/>
                <a:ext cx="285752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3" name="直接箭头连接符 36"/>
              <p:cNvCxnSpPr>
                <a:stCxn id="325638" idx="1"/>
                <a:endCxn id="69" idx="6"/>
              </p:cNvCxnSpPr>
              <p:nvPr/>
            </p:nvCxnSpPr>
            <p:spPr>
              <a:xfrm rot="10800000" flipV="1">
                <a:off x="3143240" y="4981579"/>
                <a:ext cx="2357454" cy="55484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圆角矩形 15"/>
          <p:cNvSpPr/>
          <p:nvPr/>
        </p:nvSpPr>
        <p:spPr>
          <a:xfrm>
            <a:off x="685800" y="4191000"/>
            <a:ext cx="7643866" cy="2214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b="1" dirty="0" smtClean="0">
                <a:solidFill>
                  <a:schemeClr val="tx2"/>
                </a:solidFill>
                <a:latin typeface="Comic Sans MS" pitchFamily="66" charset="0"/>
              </a:rPr>
              <a:t>Remark (Comparison to the deterministic NUM) 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Comic Sans MS" pitchFamily="66" charset="0"/>
              </a:rPr>
              <a:t>Deterministic NUM</a:t>
            </a:r>
            <a:r>
              <a:rPr lang="en-US" altLang="zh-TW" sz="2000" dirty="0" smtClean="0">
                <a:solidFill>
                  <a:schemeClr val="tx1"/>
                </a:solidFill>
              </a:rPr>
              <a:t>: Iterative updates are performed </a:t>
            </a:r>
            <a:r>
              <a:rPr lang="en-US" altLang="zh-TW" sz="2000" dirty="0" smtClean="0">
                <a:solidFill>
                  <a:srgbClr val="FF0000"/>
                </a:solidFill>
              </a:rPr>
              <a:t>within the CSI coherence time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altLang="zh-TW" sz="2000" dirty="0" smtClean="0">
                <a:solidFill>
                  <a:schemeClr val="tx1"/>
                </a:solidFill>
              </a:rPr>
              <a:t>limit the number of iterations and the performance.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Comic Sans MS" pitchFamily="66" charset="0"/>
              </a:rPr>
              <a:t>Proposed online algorithm</a:t>
            </a:r>
            <a:r>
              <a:rPr lang="en-US" altLang="zh-TW" sz="2000" dirty="0" smtClean="0">
                <a:solidFill>
                  <a:schemeClr val="tx1"/>
                </a:solidFill>
              </a:rPr>
              <a:t>: Iterative updates evolves </a:t>
            </a:r>
            <a:r>
              <a:rPr lang="en-US" altLang="zh-TW" sz="2000" dirty="0" smtClean="0">
                <a:solidFill>
                  <a:srgbClr val="FF0000"/>
                </a:solidFill>
              </a:rPr>
              <a:t>in the same time scale as the CSI and QSI</a:t>
            </a:r>
            <a:r>
              <a:rPr lang="en-US" altLang="zh-TW" sz="20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altLang="zh-TW" sz="2000" dirty="0" smtClean="0">
                <a:solidFill>
                  <a:schemeClr val="tx1"/>
                </a:solidFill>
              </a:rPr>
              <a:t>converge to a better solution (no longer limited by the coherence time of CSI).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1143000"/>
            <a:ext cx="8643998" cy="5286396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TW" sz="2000" b="1" dirty="0" smtClean="0">
                <a:solidFill>
                  <a:schemeClr val="tx2"/>
                </a:solidFill>
                <a:latin typeface="Comic Sans MS" pitchFamily="66" charset="0"/>
              </a:rPr>
              <a:t>Distributive S-R and R-D power and rate allocation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TW" sz="2000" b="1" dirty="0" smtClean="0">
                <a:solidFill>
                  <a:schemeClr val="tx2"/>
                </a:solidFill>
                <a:latin typeface="Comic Sans MS" pitchFamily="66" charset="0"/>
              </a:rPr>
              <a:t>Contention-based link selection:</a:t>
            </a:r>
          </a:p>
          <a:p>
            <a:pPr marL="971550" lvl="1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TW" sz="2000" b="1" dirty="0" smtClean="0">
                <a:solidFill>
                  <a:schemeClr val="tx2"/>
                </a:solidFill>
                <a:latin typeface="Comic Sans MS" pitchFamily="66" charset="0"/>
              </a:rPr>
              <a:t>Each RS takes turns to submit their smallest bid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endParaRPr lang="en-US" altLang="zh-TW" sz="20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4899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Decentralized Solution (II)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95600"/>
            <a:ext cx="7048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Group 32"/>
          <p:cNvGrpSpPr/>
          <p:nvPr/>
        </p:nvGrpSpPr>
        <p:grpSpPr>
          <a:xfrm>
            <a:off x="762000" y="1905000"/>
            <a:ext cx="8143932" cy="785818"/>
            <a:chOff x="428596" y="1785926"/>
            <a:chExt cx="8143932" cy="785818"/>
          </a:xfrm>
        </p:grpSpPr>
        <p:pic>
          <p:nvPicPr>
            <p:cNvPr id="3911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1785926"/>
              <a:ext cx="395091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117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00562" y="1785926"/>
              <a:ext cx="4071966" cy="754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91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4857760"/>
            <a:ext cx="153234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117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5357826"/>
            <a:ext cx="47294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8" name="Group 67"/>
          <p:cNvGrpSpPr/>
          <p:nvPr/>
        </p:nvGrpSpPr>
        <p:grpSpPr>
          <a:xfrm>
            <a:off x="838200" y="2895600"/>
            <a:ext cx="7703014" cy="3048965"/>
            <a:chOff x="642910" y="1785926"/>
            <a:chExt cx="7703014" cy="3048965"/>
          </a:xfrm>
        </p:grpSpPr>
        <p:cxnSp>
          <p:nvCxnSpPr>
            <p:cNvPr id="45" name="Straight Arrow Connector 39"/>
            <p:cNvCxnSpPr>
              <a:stCxn id="32" idx="0"/>
              <a:endCxn id="41" idx="3"/>
            </p:cNvCxnSpPr>
            <p:nvPr/>
          </p:nvCxnSpPr>
          <p:spPr>
            <a:xfrm rot="5400000" flipH="1" flipV="1">
              <a:off x="5290334" y="2263637"/>
              <a:ext cx="298009" cy="188984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/>
            <p:cNvGrpSpPr/>
            <p:nvPr/>
          </p:nvGrpSpPr>
          <p:grpSpPr>
            <a:xfrm>
              <a:off x="642910" y="1785926"/>
              <a:ext cx="7703014" cy="3048965"/>
              <a:chOff x="642910" y="1785926"/>
              <a:chExt cx="7703014" cy="3048965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642910" y="1785926"/>
                <a:ext cx="7703014" cy="3048965"/>
                <a:chOff x="1275366" y="1214422"/>
                <a:chExt cx="6572296" cy="1573502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1275366" y="2025508"/>
                  <a:ext cx="6572296" cy="762416"/>
                </a:xfrm>
                <a:prstGeom prst="rect">
                  <a:avLst/>
                </a:prstGeom>
                <a:solidFill>
                  <a:srgbClr val="FFFFCC"/>
                </a:solidFill>
                <a:ln w="1270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Water-level depends on QSI (via potential function)</a:t>
                  </a:r>
                </a:p>
                <a:p>
                  <a:endParaRPr lang="en-US" dirty="0" smtClean="0"/>
                </a:p>
                <a:p>
                  <a:endParaRPr lang="en-US" dirty="0" smtClean="0"/>
                </a:p>
                <a:p>
                  <a:endParaRPr lang="en-US" dirty="0" smtClean="0"/>
                </a:p>
                <a:p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846742" y="1214422"/>
                  <a:ext cx="1584744" cy="294940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Arrow Connector 39"/>
                <p:cNvCxnSpPr>
                  <a:stCxn id="32" idx="0"/>
                  <a:endCxn id="31" idx="3"/>
                </p:cNvCxnSpPr>
                <p:nvPr/>
              </p:nvCxnSpPr>
              <p:spPr>
                <a:xfrm rot="5400000" flipH="1" flipV="1">
                  <a:off x="5040499" y="987185"/>
                  <a:ext cx="559339" cy="1517309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1176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071538" y="3714752"/>
                <a:ext cx="630555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1" name="Oval 40"/>
            <p:cNvSpPr/>
            <p:nvPr/>
          </p:nvSpPr>
          <p:spPr>
            <a:xfrm>
              <a:off x="6143636" y="2571744"/>
              <a:ext cx="1643074" cy="5715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22959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Convergence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ounded Rectangle 25"/>
          <p:cNvSpPr/>
          <p:nvPr/>
        </p:nvSpPr>
        <p:spPr>
          <a:xfrm>
            <a:off x="357158" y="1314432"/>
            <a:ext cx="8286808" cy="1828816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Theorem (</a:t>
            </a:r>
            <a:r>
              <a:rPr lang="en-US" altLang="zh-CN" sz="2000" b="1" dirty="0" smtClean="0">
                <a:solidFill>
                  <a:srgbClr val="FF0000"/>
                </a:solidFill>
                <a:latin typeface="Comic Sans MS" pitchFamily="66" charset="0"/>
              </a:rPr>
              <a:t>Convergence of online per-node learning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) Under some mild conditions, the distributive learning converges almost surely.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81000" y="3276600"/>
            <a:ext cx="8429684" cy="3276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TW" sz="2000" b="1" dirty="0" smtClean="0">
                <a:solidFill>
                  <a:schemeClr val="tx2"/>
                </a:solidFill>
                <a:latin typeface="Comic Sans MS" pitchFamily="66" charset="0"/>
              </a:rPr>
              <a:t>Remark (Comparison to conventional stochastic learning) 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Comic Sans MS" pitchFamily="66" charset="0"/>
              </a:rPr>
              <a:t>Conventional SL</a:t>
            </a:r>
            <a:r>
              <a:rPr lang="en-US" altLang="zh-TW" sz="20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en-US" altLang="zh-TW" sz="2000" dirty="0" smtClean="0">
                <a:solidFill>
                  <a:schemeClr val="tx1"/>
                </a:solidFill>
              </a:rPr>
              <a:t> (1) for unconstrained MDP only  or LM for CMDP are determined offline by simulation; (2) designed for centralized solution with control action determined entirely from the potential update </a:t>
            </a:r>
            <a:r>
              <a:rPr lang="en-US" altLang="zh-TW" sz="2000" dirty="0" err="1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altLang="zh-TW" sz="2000" dirty="0" smtClean="0">
                <a:solidFill>
                  <a:schemeClr val="tx1"/>
                </a:solidFill>
                <a:sym typeface="Wingdings"/>
              </a:rPr>
              <a:t> Convergence Proof based on standard </a:t>
            </a:r>
            <a:r>
              <a:rPr lang="en-US" altLang="zh-TW" sz="2000" b="1" i="1" dirty="0" smtClean="0">
                <a:solidFill>
                  <a:schemeClr val="tx1"/>
                </a:solidFill>
                <a:sym typeface="Wingdings"/>
              </a:rPr>
              <a:t>“contraction Mapping</a:t>
            </a:r>
            <a:r>
              <a:rPr lang="en-US" altLang="zh-TW" sz="2000" dirty="0" smtClean="0">
                <a:solidFill>
                  <a:schemeClr val="tx1"/>
                </a:solidFill>
                <a:sym typeface="Wingdings"/>
              </a:rPr>
              <a:t>” and </a:t>
            </a:r>
            <a:r>
              <a:rPr lang="en-US" altLang="zh-TW" sz="2000" b="1" i="1" dirty="0" smtClean="0">
                <a:solidFill>
                  <a:schemeClr val="tx1"/>
                </a:solidFill>
                <a:sym typeface="Wingdings"/>
              </a:rPr>
              <a:t>Fixed-Point Theorem </a:t>
            </a:r>
            <a:r>
              <a:rPr lang="en-US" altLang="zh-TW" sz="2000" dirty="0" smtClean="0">
                <a:solidFill>
                  <a:schemeClr val="tx1"/>
                </a:solidFill>
                <a:sym typeface="Wingdings"/>
              </a:rPr>
              <a:t>argument</a:t>
            </a:r>
            <a:r>
              <a:rPr lang="en-US" altLang="zh-TW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Comic Sans MS" pitchFamily="66" charset="0"/>
              </a:rPr>
              <a:t>Proposed SL</a:t>
            </a:r>
            <a:r>
              <a:rPr lang="en-US" altLang="zh-TW" sz="2000" dirty="0" smtClean="0">
                <a:solidFill>
                  <a:schemeClr val="tx1"/>
                </a:solidFill>
              </a:rPr>
              <a:t>: (1)  simultaneous update of LM and the potential function; (2) control action is determined by all the users’ potential via per-stage bid</a:t>
            </a:r>
            <a:r>
              <a:rPr lang="en-US" altLang="zh-TW" sz="2000" dirty="0" smtClean="0">
                <a:solidFill>
                  <a:schemeClr val="tx1"/>
                </a:solidFill>
                <a:sym typeface="Wingdings"/>
              </a:rPr>
              <a:t> per-node potential update is </a:t>
            </a:r>
            <a:r>
              <a:rPr lang="en-US" altLang="zh-TW" sz="2000" b="1" i="1" dirty="0" smtClean="0">
                <a:solidFill>
                  <a:schemeClr val="tx1"/>
                </a:solidFill>
                <a:sym typeface="Wingdings"/>
              </a:rPr>
              <a:t>NOT a contraction mapping </a:t>
            </a:r>
            <a:r>
              <a:rPr lang="en-US" altLang="zh-TW" sz="2000" dirty="0" smtClean="0">
                <a:solidFill>
                  <a:schemeClr val="tx1"/>
                </a:solidFill>
                <a:sym typeface="Wingdings"/>
              </a:rPr>
              <a:t>&amp; standard proof does not apply</a:t>
            </a:r>
            <a:r>
              <a:rPr lang="en-US" altLang="zh-TW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zh-TW" sz="2000" dirty="0" smtClean="0">
              <a:solidFill>
                <a:schemeClr val="tx1"/>
              </a:solidFill>
            </a:endParaRPr>
          </a:p>
        </p:txBody>
      </p:sp>
      <p:sp>
        <p:nvSpPr>
          <p:cNvPr id="47" name="Rounded Rectangle 25"/>
          <p:cNvSpPr/>
          <p:nvPr/>
        </p:nvSpPr>
        <p:spPr>
          <a:xfrm>
            <a:off x="381000" y="3929066"/>
            <a:ext cx="8272466" cy="24384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Theorem (</a:t>
            </a:r>
            <a:r>
              <a:rPr lang="en-US" altLang="zh-CN" sz="2000" b="1" dirty="0" smtClean="0">
                <a:solidFill>
                  <a:srgbClr val="FF0000"/>
                </a:solidFill>
                <a:latin typeface="Comic Sans MS" pitchFamily="66" charset="0"/>
              </a:rPr>
              <a:t>Asymptotically Global Optimal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) For sufficiently large N</a:t>
            </a:r>
            <a:r>
              <a:rPr lang="en-US" altLang="zh-CN" sz="2000" b="1" baseline="-25000" dirty="0" smtClean="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 and high traffic loading, the performance of the online distributive per-node primal-dual learning algorithm is asymptotical global optimal. i.e., its performance is the same as the brute-force centralized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305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3288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Numerical Results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85786" y="1285860"/>
            <a:ext cx="456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Average End-to-End Delay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Comic Sans MS" pitchFamily="66" charset="0"/>
              </a:rPr>
              <a:t>vs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 SNR</a:t>
            </a:r>
            <a:endParaRPr lang="en-US" altLang="zh-CN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9" name="Group 25"/>
          <p:cNvGrpSpPr/>
          <p:nvPr/>
        </p:nvGrpSpPr>
        <p:grpSpPr>
          <a:xfrm>
            <a:off x="4071934" y="5357827"/>
            <a:ext cx="4714908" cy="1053758"/>
            <a:chOff x="3567738" y="4419601"/>
            <a:chExt cx="4714908" cy="1053758"/>
          </a:xfrm>
        </p:grpSpPr>
        <p:sp>
          <p:nvSpPr>
            <p:cNvPr id="23" name="TextBox 22"/>
            <p:cNvSpPr txBox="1"/>
            <p:nvPr/>
          </p:nvSpPr>
          <p:spPr>
            <a:xfrm>
              <a:off x="4996498" y="5104027"/>
              <a:ext cx="328614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Close-to-optimal performance</a:t>
              </a:r>
            </a:p>
          </p:txBody>
        </p:sp>
        <p:cxnSp>
          <p:nvCxnSpPr>
            <p:cNvPr id="25" name="Straight Arrow Connector 24"/>
            <p:cNvCxnSpPr>
              <a:stCxn id="23" idx="1"/>
            </p:cNvCxnSpPr>
            <p:nvPr/>
          </p:nvCxnSpPr>
          <p:spPr>
            <a:xfrm rot="10800000">
              <a:off x="3567738" y="4419601"/>
              <a:ext cx="1428760" cy="8690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0"/>
          <p:cNvGrpSpPr/>
          <p:nvPr/>
        </p:nvGrpSpPr>
        <p:grpSpPr>
          <a:xfrm>
            <a:off x="2643175" y="2786057"/>
            <a:ext cx="6286509" cy="1857389"/>
            <a:chOff x="4513981" y="2880901"/>
            <a:chExt cx="4190607" cy="1499803"/>
          </a:xfrm>
        </p:grpSpPr>
        <p:sp>
          <p:nvSpPr>
            <p:cNvPr id="32" name="TextBox 31"/>
            <p:cNvSpPr txBox="1"/>
            <p:nvPr/>
          </p:nvSpPr>
          <p:spPr>
            <a:xfrm>
              <a:off x="5933256" y="2880901"/>
              <a:ext cx="2771332" cy="11929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Significant gain in delay performance </a:t>
              </a:r>
            </a:p>
            <a:p>
              <a:r>
                <a:rPr lang="en-US" dirty="0" smtClean="0"/>
                <a:t>compared with 2 baselines. </a:t>
              </a:r>
            </a:p>
            <a:p>
              <a:r>
                <a:rPr lang="en-US" dirty="0" smtClean="0"/>
                <a:t>“Dynamic Backpressure” is the queue length weighted throughput maximization.</a:t>
              </a:r>
            </a:p>
          </p:txBody>
        </p:sp>
        <p:cxnSp>
          <p:nvCxnSpPr>
            <p:cNvPr id="33" name="Straight Arrow Connector 17"/>
            <p:cNvCxnSpPr/>
            <p:nvPr/>
          </p:nvCxnSpPr>
          <p:spPr>
            <a:xfrm rot="5400000" flipH="1" flipV="1">
              <a:off x="4053032" y="3918698"/>
              <a:ext cx="922955" cy="105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19"/>
            <p:cNvCxnSpPr>
              <a:stCxn id="32" idx="1"/>
            </p:cNvCxnSpPr>
            <p:nvPr/>
          </p:nvCxnSpPr>
          <p:spPr>
            <a:xfrm rot="10800000" flipV="1">
              <a:off x="4609222" y="3477357"/>
              <a:ext cx="1324035" cy="4418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859637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822848"/>
            <a:ext cx="4572033" cy="3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3288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Numerical Results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85786" y="1285860"/>
            <a:ext cx="6848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Cumulative distribution function (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Comic Sans MS" pitchFamily="66" charset="0"/>
              </a:rPr>
              <a:t>cdf</a:t>
            </a:r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) of queue length</a:t>
            </a:r>
            <a:endParaRPr lang="en-US" altLang="zh-CN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14481" y="3285331"/>
            <a:ext cx="7059606" cy="1429557"/>
            <a:chOff x="4571443" y="4811325"/>
            <a:chExt cx="4294063" cy="821995"/>
          </a:xfrm>
        </p:grpSpPr>
        <p:grpSp>
          <p:nvGrpSpPr>
            <p:cNvPr id="9" name="Group 20"/>
            <p:cNvGrpSpPr/>
            <p:nvPr/>
          </p:nvGrpSpPr>
          <p:grpSpPr>
            <a:xfrm>
              <a:off x="4614894" y="4811325"/>
              <a:ext cx="4250612" cy="690189"/>
              <a:chOff x="3370839" y="3351584"/>
              <a:chExt cx="5005779" cy="71017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775951" y="3351584"/>
                <a:ext cx="2600667" cy="71017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distributive solution has significant gain in delay performance compared with 2 Baselines.</a:t>
                </a:r>
              </a:p>
            </p:txBody>
          </p:sp>
          <p:cxnSp>
            <p:nvCxnSpPr>
              <p:cNvPr id="20" name="Straight Arrow Connector 19"/>
              <p:cNvCxnSpPr>
                <a:stCxn id="16" idx="1"/>
              </p:cNvCxnSpPr>
              <p:nvPr/>
            </p:nvCxnSpPr>
            <p:spPr>
              <a:xfrm rot="10800000">
                <a:off x="3370839" y="3647447"/>
                <a:ext cx="2405112" cy="592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/>
            <p:cNvCxnSpPr/>
            <p:nvPr/>
          </p:nvCxnSpPr>
          <p:spPr>
            <a:xfrm rot="5400000">
              <a:off x="4161232" y="5221993"/>
              <a:ext cx="821538" cy="1116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8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7" y="1857364"/>
            <a:ext cx="912725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32886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Numerical Results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85786" y="1285860"/>
            <a:ext cx="7505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Illustration of convergence property:</a:t>
            </a:r>
          </a:p>
          <a:p>
            <a:r>
              <a:rPr lang="en-US" altLang="zh-CN" sz="2000" b="1" dirty="0" smtClean="0">
                <a:solidFill>
                  <a:schemeClr val="tx2"/>
                </a:solidFill>
                <a:latin typeface="Comic Sans MS" pitchFamily="66" charset="0"/>
              </a:rPr>
              <a:t>Potential function vs. the scheduling slot index (SNR=9dB)</a:t>
            </a:r>
            <a:endParaRPr lang="en-US" altLang="zh-CN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71678"/>
            <a:ext cx="5357850" cy="45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20601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Conclusion 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>
          <a:xfrm>
            <a:off x="6553200" y="642146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  <p:sp>
        <p:nvSpPr>
          <p:cNvPr id="13" name="矩形标注 15"/>
          <p:cNvSpPr/>
          <p:nvPr/>
        </p:nvSpPr>
        <p:spPr>
          <a:xfrm>
            <a:off x="798232" y="2285992"/>
            <a:ext cx="8131486" cy="928694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TW" b="1" dirty="0" smtClean="0">
                <a:solidFill>
                  <a:schemeClr val="tx2"/>
                </a:solidFill>
                <a:latin typeface="Comic Sans MS" pitchFamily="66" charset="0"/>
              </a:rPr>
              <a:t>Online Per-node Learning:</a:t>
            </a:r>
            <a:br>
              <a:rPr lang="en-US" altLang="zh-TW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altLang="zh-TW" b="1" dirty="0" smtClean="0">
                <a:solidFill>
                  <a:schemeClr val="tx2"/>
                </a:solidFill>
                <a:latin typeface="Comic Sans MS" pitchFamily="66" charset="0"/>
              </a:rPr>
              <a:t>S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imultaneous update of LMs and Potentials. </a:t>
            </a:r>
            <a:b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Almost sure convergence</a:t>
            </a:r>
          </a:p>
        </p:txBody>
      </p:sp>
      <p:sp>
        <p:nvSpPr>
          <p:cNvPr id="15" name="矩形标注 14"/>
          <p:cNvSpPr/>
          <p:nvPr/>
        </p:nvSpPr>
        <p:spPr>
          <a:xfrm>
            <a:off x="285720" y="1285860"/>
            <a:ext cx="8382000" cy="857256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altLang="zh-CN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Distributive Implementation via Decentralized Stochastic Learning</a:t>
            </a:r>
          </a:p>
          <a:p>
            <a:pPr>
              <a:lnSpc>
                <a:spcPct val="110000"/>
              </a:lnSpc>
            </a:pPr>
            <a:endParaRPr lang="en-US" altLang="zh-CN" b="1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285720" y="5653110"/>
            <a:ext cx="8382000" cy="990600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Asymptotically Global Optimal for sufficiently large N</a:t>
            </a:r>
            <a:r>
              <a:rPr lang="en-US" altLang="zh-CN" b="1" baseline="-25000" dirty="0" smtClean="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and high traffic loading</a:t>
            </a:r>
          </a:p>
        </p:txBody>
      </p:sp>
      <p:sp>
        <p:nvSpPr>
          <p:cNvPr id="14" name="矩形标注 15"/>
          <p:cNvSpPr/>
          <p:nvPr/>
        </p:nvSpPr>
        <p:spPr>
          <a:xfrm>
            <a:off x="785786" y="3429000"/>
            <a:ext cx="8143900" cy="2000264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51435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Distributive Control Actions via Per-stage Bid:</a:t>
            </a:r>
          </a:p>
          <a:p>
            <a:pPr marL="0" lvl="1" indent="-51435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Distributive Power and Rate Control: Multi-Level Water-Filling  </a:t>
            </a:r>
            <a:b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(QSI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water level; CSI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 allocation)</a:t>
            </a:r>
          </a:p>
          <a:p>
            <a:pPr marL="0" lvl="1" indent="-51435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zh-CN" b="1" dirty="0" smtClean="0">
                <a:solidFill>
                  <a:schemeClr val="tx2"/>
                </a:solidFill>
                <a:latin typeface="Comic Sans MS" pitchFamily="66" charset="0"/>
              </a:rPr>
              <a:t>Link Selection by Per-stage Bid: instantaneous link selection based on (QSI,CSI)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2357454"/>
          </a:xfr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Questions are Welcomed!</a:t>
            </a:r>
            <a:endParaRPr lang="zh-CN" alt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4357694"/>
            <a:ext cx="8643998" cy="18573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eeknlau</a:t>
            </a: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@ee.ust.hk</a:t>
            </a:r>
            <a:endParaRPr lang="en-US" altLang="zh-CN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http://</a:t>
            </a:r>
            <a:r>
              <a:rPr lang="en-US" altLang="zh-CN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www.ee.ust.hk/~eeknlau</a:t>
            </a:r>
            <a:endParaRPr lang="en-US" altLang="zh-CN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5034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Introduction and Motivation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 pitchFamily="66" charset="0"/>
              </a:rPr>
              <a:t>Why delay performance is important?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13" name="云形 12"/>
          <p:cNvSpPr/>
          <p:nvPr/>
        </p:nvSpPr>
        <p:spPr>
          <a:xfrm>
            <a:off x="214282" y="3929066"/>
            <a:ext cx="3643338" cy="2700350"/>
          </a:xfrm>
          <a:prstGeom prst="cloud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标注 14"/>
          <p:cNvSpPr/>
          <p:nvPr/>
        </p:nvSpPr>
        <p:spPr>
          <a:xfrm>
            <a:off x="4572000" y="4857760"/>
            <a:ext cx="4214842" cy="1541342"/>
          </a:xfrm>
          <a:prstGeom prst="wedgeRoundRectCallout">
            <a:avLst/>
          </a:prstGeom>
          <a:solidFill>
            <a:srgbClr val="FFFFCC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2"/>
                </a:solidFill>
              </a:rPr>
              <a:t>Fact:</a:t>
            </a:r>
          </a:p>
          <a:p>
            <a:pPr algn="ctr"/>
            <a:r>
              <a:rPr lang="en-US" altLang="zh-CN" sz="2000" dirty="0" smtClean="0"/>
              <a:t>Real-life applications are 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delay-sensitive</a:t>
            </a:r>
            <a:endParaRPr lang="zh-CN" altLang="en-US" sz="2000" dirty="0"/>
          </a:p>
        </p:txBody>
      </p:sp>
      <p:sp>
        <p:nvSpPr>
          <p:cNvPr id="16" name="云形 15"/>
          <p:cNvSpPr/>
          <p:nvPr/>
        </p:nvSpPr>
        <p:spPr>
          <a:xfrm>
            <a:off x="5000628" y="1728782"/>
            <a:ext cx="4071966" cy="2700350"/>
          </a:xfrm>
          <a:prstGeom prst="cloud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上弧形箭头 17"/>
          <p:cNvSpPr/>
          <p:nvPr/>
        </p:nvSpPr>
        <p:spPr>
          <a:xfrm rot="19886953">
            <a:off x="3521367" y="3498533"/>
            <a:ext cx="1617088" cy="731520"/>
          </a:xfrm>
          <a:prstGeom prst="curvedDownArrow">
            <a:avLst>
              <a:gd name="adj1" fmla="val 35899"/>
              <a:gd name="adj2" fmla="val 89606"/>
              <a:gd name="adj3" fmla="val 25000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You Tube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15074" y="2500306"/>
            <a:ext cx="785818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286644" y="2571744"/>
            <a:ext cx="500066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285720" y="1981200"/>
            <a:ext cx="4214842" cy="1066800"/>
          </a:xfrm>
          <a:prstGeom prst="wedgeRoundRectCallout">
            <a:avLst>
              <a:gd name="adj1" fmla="val 62503"/>
              <a:gd name="adj2" fmla="val -33165"/>
              <a:gd name="adj3" fmla="val 16667"/>
            </a:avLst>
          </a:prstGeom>
          <a:solidFill>
            <a:srgbClr val="FFFFCC"/>
          </a:solidFill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M"/>
            </a:pPr>
            <a:r>
              <a:rPr lang="en-US" altLang="zh-CN" sz="2000" dirty="0" smtClean="0"/>
              <a:t>“WHAT??!! He is stuck in the air!! !$*(&amp;#%*!(!</a:t>
            </a:r>
            <a:r>
              <a:rPr lang="en-US" altLang="zh-CN" sz="2000" dirty="0" smtClean="0"/>
              <a:t>”</a:t>
            </a:r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2752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Related Works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2400" y="990600"/>
            <a:ext cx="8643998" cy="1219200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 pitchFamily="66" charset="0"/>
              </a:rPr>
              <a:t>Cooperative Systems Joint Power and Relay Selection Design for PHY Performance</a:t>
            </a:r>
          </a:p>
        </p:txBody>
      </p:sp>
      <p:sp>
        <p:nvSpPr>
          <p:cNvPr id="14" name="矩形标注 13"/>
          <p:cNvSpPr/>
          <p:nvPr/>
        </p:nvSpPr>
        <p:spPr>
          <a:xfrm>
            <a:off x="285720" y="2362200"/>
            <a:ext cx="6348442" cy="1485912"/>
          </a:xfrm>
          <a:prstGeom prst="wedgeRectCallout">
            <a:avLst>
              <a:gd name="adj1" fmla="val 53299"/>
              <a:gd name="adj2" fmla="val -22222"/>
            </a:avLst>
          </a:prstGeom>
          <a:solidFill>
            <a:srgbClr val="E5F3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</a:rPr>
              <a:t>[Blet'06],[Mich'08] ,[Beres’08] etc.</a:t>
            </a:r>
          </a:p>
          <a:p>
            <a:pPr marL="457200" indent="-457200">
              <a:buFont typeface="Calibri" pitchFamily="34" charset="0"/>
              <a:buChar char="–"/>
            </a:pPr>
            <a:r>
              <a:rPr lang="en-US" altLang="zh-CN" sz="2000" dirty="0" smtClean="0">
                <a:solidFill>
                  <a:schemeClr val="tx1"/>
                </a:solidFill>
              </a:rPr>
              <a:t>Selects the “best ” relays can provide all the benefits of cooperation</a:t>
            </a:r>
          </a:p>
          <a:p>
            <a:pPr marL="457200" indent="-457200">
              <a:buFont typeface="Calibri" pitchFamily="34" charset="0"/>
              <a:buChar char="–"/>
            </a:pPr>
            <a:r>
              <a:rPr lang="en-US" altLang="zh-CN" sz="2000" dirty="0" smtClean="0">
                <a:solidFill>
                  <a:schemeClr val="tx1"/>
                </a:solidFill>
              </a:rPr>
              <a:t>Without  power allocation</a:t>
            </a:r>
          </a:p>
        </p:txBody>
      </p:sp>
      <p:sp>
        <p:nvSpPr>
          <p:cNvPr id="15" name="矩形标注 14"/>
          <p:cNvSpPr/>
          <p:nvPr/>
        </p:nvSpPr>
        <p:spPr>
          <a:xfrm>
            <a:off x="285720" y="4114800"/>
            <a:ext cx="6248400" cy="1086084"/>
          </a:xfrm>
          <a:prstGeom prst="wedgeRectCallout">
            <a:avLst>
              <a:gd name="adj1" fmla="val 55346"/>
              <a:gd name="adj2" fmla="val -24394"/>
            </a:avLst>
          </a:prstGeom>
          <a:solidFill>
            <a:srgbClr val="E5F3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</a:rPr>
              <a:t>[Cui’09], [Ng’07], [Li’06] etc.</a:t>
            </a:r>
          </a:p>
          <a:p>
            <a:pPr marL="457200" indent="-457200" algn="just">
              <a:buFont typeface="Calibri" pitchFamily="34" charset="0"/>
              <a:buChar char="–"/>
            </a:pPr>
            <a:r>
              <a:rPr lang="en-US" altLang="zh-CN" sz="2000" dirty="0" smtClean="0">
                <a:solidFill>
                  <a:schemeClr val="tx1"/>
                </a:solidFill>
              </a:rPr>
              <a:t>Joint optimization of relay</a:t>
            </a:r>
            <a:r>
              <a:rPr lang="en-US" altLang="zh-CN" sz="2000" dirty="0" smtClean="0">
                <a:solidFill>
                  <a:schemeClr val="tx1"/>
                </a:solidFill>
              </a:rPr>
              <a:t> selection </a:t>
            </a:r>
            <a:r>
              <a:rPr lang="en-US" altLang="zh-CN" sz="2000" dirty="0" smtClean="0">
                <a:solidFill>
                  <a:schemeClr val="tx1"/>
                </a:solidFill>
              </a:rPr>
              <a:t>and</a:t>
            </a:r>
            <a:r>
              <a:rPr lang="en-US" altLang="zh-CN" sz="2000" dirty="0" smtClean="0">
                <a:solidFill>
                  <a:schemeClr val="tx1"/>
                </a:solidFill>
              </a:rPr>
              <a:t> power </a:t>
            </a:r>
            <a:r>
              <a:rPr lang="en-US" altLang="zh-CN" sz="2000" dirty="0" smtClean="0">
                <a:solidFill>
                  <a:schemeClr val="tx1"/>
                </a:solidFill>
              </a:rPr>
              <a:t>allocations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6929454" y="2500306"/>
            <a:ext cx="2071702" cy="2643206"/>
          </a:xfrm>
          <a:prstGeom prst="wedgeRectCallout">
            <a:avLst>
              <a:gd name="adj1" fmla="val 55368"/>
              <a:gd name="adj2" fmla="val -28671"/>
            </a:avLst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Remark: 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Only adapt based on </a:t>
            </a:r>
            <a:r>
              <a:rPr lang="en-US" altLang="zh-CN" b="1" dirty="0" smtClean="0">
                <a:solidFill>
                  <a:srgbClr val="FF0000"/>
                </a:solidFill>
              </a:rPr>
              <a:t>CSIT</a:t>
            </a:r>
            <a:r>
              <a:rPr lang="en-US" altLang="zh-CN" dirty="0" smtClean="0">
                <a:solidFill>
                  <a:schemeClr val="tx1"/>
                </a:solidFill>
              </a:rPr>
              <a:t>, ignoring queue states and optimize </a:t>
            </a:r>
            <a:r>
              <a:rPr lang="en-US" altLang="zh-CN" b="1" dirty="0" smtClean="0">
                <a:solidFill>
                  <a:srgbClr val="C00000"/>
                </a:solidFill>
              </a:rPr>
              <a:t>PHY layer performance only (throughput or PFS)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381000" y="5562600"/>
            <a:ext cx="8457749" cy="785818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Very important to make use of both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(channel state info) CSI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and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(queue state info) QSI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for delay sensitive applications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/>
          <p:cNvSpPr/>
          <p:nvPr/>
        </p:nvSpPr>
        <p:spPr>
          <a:xfrm>
            <a:off x="857224" y="3071810"/>
            <a:ext cx="7539094" cy="3286148"/>
          </a:xfrm>
          <a:prstGeom prst="cloud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5209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Introduction and Motivations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 pitchFamily="66" charset="0"/>
              </a:rPr>
              <a:t>Challenges to incorporate QSI and CSI in adaptation</a:t>
            </a:r>
          </a:p>
          <a:p>
            <a:pPr marL="971550" lvl="1" indent="-514350">
              <a:lnSpc>
                <a:spcPct val="120000"/>
              </a:lnSpc>
              <a:spcBef>
                <a:spcPct val="20000"/>
              </a:spcBef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新細明體" pitchFamily="18" charset="-12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4319" y="3528956"/>
            <a:ext cx="2260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Theory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3528956"/>
            <a:ext cx="2022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Queueing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Theory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6357958"/>
            <a:ext cx="4100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When Shannon meets </a:t>
            </a:r>
            <a:r>
              <a:rPr lang="en-US" altLang="zh-CN" sz="2000" dirty="0" err="1" smtClean="0">
                <a:latin typeface="Comic Sans MS" pitchFamily="66" charset="0"/>
              </a:rPr>
              <a:t>Kleinrock</a:t>
            </a:r>
            <a:r>
              <a:rPr lang="en-US" altLang="zh-CN" sz="2000" dirty="0" smtClean="0">
                <a:latin typeface="Comic Sans MS" pitchFamily="66" charset="0"/>
              </a:rPr>
              <a:t>…</a:t>
            </a:r>
            <a:endParaRPr lang="zh-CN" altLang="en-US" sz="2000" dirty="0">
              <a:latin typeface="Comic Sans MS" pitchFamily="66" charset="0"/>
            </a:endParaRPr>
          </a:p>
        </p:txBody>
      </p:sp>
      <p:sp>
        <p:nvSpPr>
          <p:cNvPr id="17" name="加号 16"/>
          <p:cNvSpPr/>
          <p:nvPr/>
        </p:nvSpPr>
        <p:spPr>
          <a:xfrm>
            <a:off x="4429124" y="3500438"/>
            <a:ext cx="500066" cy="500066"/>
          </a:xfrm>
          <a:prstGeom prst="mathPlu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643042" y="4045572"/>
            <a:ext cx="1709122" cy="1768778"/>
            <a:chOff x="1643042" y="3974134"/>
            <a:chExt cx="1709122" cy="1768778"/>
          </a:xfrm>
        </p:grpSpPr>
        <p:pic>
          <p:nvPicPr>
            <p:cNvPr id="1028" name="Picture 4" descr="D:\Lab Public Service\Vincent\MDP paper\presentation\pics\Claude_Elwood_Shannon_%281916-2001%2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3974134"/>
              <a:ext cx="929334" cy="131225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643042" y="5373580"/>
              <a:ext cx="1709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Claude Shannon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05025" y="4045522"/>
            <a:ext cx="1867371" cy="1740932"/>
            <a:chOff x="5562149" y="3974084"/>
            <a:chExt cx="1867371" cy="1740932"/>
          </a:xfrm>
        </p:grpSpPr>
        <p:pic>
          <p:nvPicPr>
            <p:cNvPr id="1029" name="Picture 5" descr="D:\Lab Public Service\Vincent\MDP paper\presentation\pics\Kleinrock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73748" y="3974084"/>
              <a:ext cx="955706" cy="131922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5562149" y="5345684"/>
              <a:ext cx="1867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Leonard </a:t>
              </a:r>
              <a:r>
                <a:rPr lang="en-US" altLang="zh-CN" dirty="0" err="1" smtClean="0"/>
                <a:t>Kleinrock</a:t>
              </a:r>
              <a:endParaRPr lang="zh-CN" altLang="en-US" dirty="0"/>
            </a:p>
          </p:txBody>
        </p:sp>
      </p:grpSp>
      <p:sp>
        <p:nvSpPr>
          <p:cNvPr id="22" name="矩形标注 21"/>
          <p:cNvSpPr/>
          <p:nvPr/>
        </p:nvSpPr>
        <p:spPr>
          <a:xfrm>
            <a:off x="642910" y="1714488"/>
            <a:ext cx="8001056" cy="785818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0000"/>
              </a:lnSpc>
            </a:pPr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1: </a:t>
            </a:r>
            <a:r>
              <a:rPr lang="en-US" altLang="zh-TW" sz="2000" dirty="0" smtClean="0">
                <a:solidFill>
                  <a:schemeClr val="tx1"/>
                </a:solidFill>
                <a:ea typeface="新細明體" pitchFamily="18" charset="-120"/>
              </a:rPr>
              <a:t>Requires both </a:t>
            </a:r>
            <a:r>
              <a:rPr lang="en-US" altLang="zh-TW" sz="2000" b="1" dirty="0" smtClean="0">
                <a:solidFill>
                  <a:schemeClr val="tx1"/>
                </a:solidFill>
                <a:ea typeface="新細明體" pitchFamily="18" charset="-120"/>
              </a:rPr>
              <a:t>Information theory </a:t>
            </a:r>
            <a:r>
              <a:rPr lang="en-US" altLang="zh-TW" sz="2000" dirty="0" smtClean="0">
                <a:solidFill>
                  <a:schemeClr val="tx1"/>
                </a:solidFill>
                <a:ea typeface="新細明體" pitchFamily="18" charset="-120"/>
              </a:rPr>
              <a:t>(modeling of the PHY dynamics) &amp; </a:t>
            </a:r>
            <a:r>
              <a:rPr lang="en-US" altLang="zh-TW" sz="2000" b="1" dirty="0" err="1" smtClean="0">
                <a:solidFill>
                  <a:schemeClr val="tx1"/>
                </a:solidFill>
                <a:ea typeface="新細明體" pitchFamily="18" charset="-120"/>
              </a:rPr>
              <a:t>Queueing</a:t>
            </a:r>
            <a:r>
              <a:rPr lang="en-US" altLang="zh-TW" sz="2000" b="1" dirty="0" smtClean="0">
                <a:solidFill>
                  <a:schemeClr val="tx1"/>
                </a:solidFill>
                <a:ea typeface="新細明體" pitchFamily="18" charset="-120"/>
              </a:rPr>
              <a:t> theory </a:t>
            </a:r>
            <a:r>
              <a:rPr lang="en-US" altLang="zh-TW" sz="2000" dirty="0" smtClean="0">
                <a:solidFill>
                  <a:schemeClr val="tx1"/>
                </a:solidFill>
                <a:ea typeface="新細明體" pitchFamily="18" charset="-120"/>
              </a:rPr>
              <a:t>(modeling of the delay/buffer dynamics)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矩形标注 22"/>
          <p:cNvSpPr/>
          <p:nvPr/>
        </p:nvSpPr>
        <p:spPr>
          <a:xfrm>
            <a:off x="642910" y="2556098"/>
            <a:ext cx="8001056" cy="428628"/>
          </a:xfrm>
          <a:prstGeom prst="wedgeRectCallout">
            <a:avLst>
              <a:gd name="adj1" fmla="val 52054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2: </a:t>
            </a:r>
            <a:r>
              <a:rPr lang="en-US" altLang="zh-TW" sz="2000" dirty="0" smtClean="0">
                <a:solidFill>
                  <a:schemeClr val="tx1"/>
                </a:solidFill>
                <a:ea typeface="新細明體" pitchFamily="18" charset="-120"/>
              </a:rPr>
              <a:t>Brute-force approach cannot lead to any viable solution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-4.50867E-6 L 0.14028 -4.50867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1.84971E-6 L -0.1316 1.8497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74432" cy="638180"/>
            <a:chOff x="357158" y="428604"/>
            <a:chExt cx="857443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8574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latin typeface="Comic Sans MS" pitchFamily="66" charset="0"/>
                </a:rPr>
                <a:t>Existing Approaches to deal with Delay-Optimal Control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 pitchFamily="66" charset="0"/>
              </a:rPr>
              <a:t>Various approaches dealing with delay problems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533400" y="1785926"/>
            <a:ext cx="8153400" cy="2176474"/>
          </a:xfrm>
          <a:prstGeom prst="wedgeRectCallout">
            <a:avLst>
              <a:gd name="adj1" fmla="val 54485"/>
              <a:gd name="adj2" fmla="val -24394"/>
            </a:avLst>
          </a:prstGeom>
          <a:solidFill>
            <a:srgbClr val="E5F3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I :  Stability Region and </a:t>
            </a:r>
            <a:r>
              <a:rPr lang="en-US" altLang="zh-CN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Lyapunov</a:t>
            </a: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Drift </a:t>
            </a: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</a:rPr>
              <a:t>[Berry’02], [Neely’07], etc.</a:t>
            </a:r>
          </a:p>
          <a:p>
            <a:pPr algn="just">
              <a:lnSpc>
                <a:spcPct val="110000"/>
              </a:lnSpc>
              <a:buFont typeface="Arial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 Discuss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stability region </a:t>
            </a:r>
            <a:r>
              <a:rPr lang="en-US" altLang="zh-CN" sz="2000" dirty="0" smtClean="0">
                <a:solidFill>
                  <a:schemeClr val="tx1"/>
                </a:solidFill>
              </a:rPr>
              <a:t>of point-to-point SISO and multiuser SISO.</a:t>
            </a:r>
          </a:p>
          <a:p>
            <a:pPr algn="just">
              <a:lnSpc>
                <a:spcPct val="110000"/>
              </a:lnSpc>
              <a:buFont typeface="Arial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 Also considered asymptotically delay-optimal control policy based on “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Lyapunov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Drift” </a:t>
            </a:r>
          </a:p>
          <a:p>
            <a:pPr algn="just">
              <a:lnSpc>
                <a:spcPct val="110000"/>
              </a:lnSpc>
              <a:buFont typeface="Arial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</a:rPr>
              <a:t> The authors obtained interesting tradeoff results as well as insight into the structure of the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optimal control policy at large delay regime</a:t>
            </a:r>
            <a:r>
              <a:rPr lang="en-US" altLang="zh-CN" sz="2000" dirty="0" smtClean="0">
                <a:solidFill>
                  <a:srgbClr val="000000"/>
                </a:solidFill>
              </a:rPr>
              <a:t>.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533400" y="4191000"/>
            <a:ext cx="3352800" cy="2286000"/>
          </a:xfrm>
          <a:prstGeom prst="wedgeRectCallout">
            <a:avLst>
              <a:gd name="adj1" fmla="val 55368"/>
              <a:gd name="adj2" fmla="val -28671"/>
            </a:avLst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Remark: 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This approach allows simple control policy with design insights but the control will be good only for asymptotically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large delay regime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357686" y="4038600"/>
            <a:ext cx="4714908" cy="2739233"/>
            <a:chOff x="4357686" y="4038600"/>
            <a:chExt cx="4714908" cy="2739233"/>
          </a:xfrm>
        </p:grpSpPr>
        <p:grpSp>
          <p:nvGrpSpPr>
            <p:cNvPr id="17" name="组合 39"/>
            <p:cNvGrpSpPr/>
            <p:nvPr/>
          </p:nvGrpSpPr>
          <p:grpSpPr>
            <a:xfrm>
              <a:off x="4357686" y="4286256"/>
              <a:ext cx="4714908" cy="2491577"/>
              <a:chOff x="4357686" y="4286256"/>
              <a:chExt cx="4714908" cy="2491577"/>
            </a:xfrm>
          </p:grpSpPr>
          <p:grpSp>
            <p:nvGrpSpPr>
              <p:cNvPr id="18" name="组合 34"/>
              <p:cNvGrpSpPr/>
              <p:nvPr/>
            </p:nvGrpSpPr>
            <p:grpSpPr>
              <a:xfrm>
                <a:off x="4357686" y="4714884"/>
                <a:ext cx="4714908" cy="2062949"/>
                <a:chOff x="4357686" y="4714884"/>
                <a:chExt cx="4714908" cy="2062949"/>
              </a:xfrm>
            </p:grpSpPr>
            <p:sp>
              <p:nvSpPr>
                <p:cNvPr id="23" name="五边形 16"/>
                <p:cNvSpPr/>
                <p:nvPr/>
              </p:nvSpPr>
              <p:spPr>
                <a:xfrm>
                  <a:off x="5429256" y="5068685"/>
                  <a:ext cx="3286148" cy="341756"/>
                </a:xfrm>
                <a:prstGeom prst="homePlat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072462" y="5568751"/>
                  <a:ext cx="10001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Buffer State </a:t>
                  </a:r>
                  <a:r>
                    <a:rPr lang="en-US" altLang="zh-CN" dirty="0" smtClean="0"/>
                    <a:t>s</a:t>
                  </a:r>
                  <a:endParaRPr lang="en-US" dirty="0"/>
                </a:p>
              </p:txBody>
            </p:sp>
            <p:graphicFrame>
              <p:nvGraphicFramePr>
                <p:cNvPr id="26" name="对象 21"/>
                <p:cNvGraphicFramePr>
                  <a:graphicFrameLocks noChangeAspect="1"/>
                </p:cNvGraphicFramePr>
                <p:nvPr/>
              </p:nvGraphicFramePr>
              <p:xfrm>
                <a:off x="6700853" y="5497313"/>
                <a:ext cx="157163" cy="560388"/>
              </p:xfrm>
              <a:graphic>
                <a:graphicData uri="http://schemas.openxmlformats.org/presentationml/2006/ole">
                  <p:oleObj spid="_x0000_s47106" name="Formula" r:id="rId4" imgW="78840" imgH="283320" progId="">
                    <p:embed/>
                  </p:oleObj>
                </a:graphicData>
              </a:graphic>
            </p:graphicFrame>
            <p:cxnSp>
              <p:nvCxnSpPr>
                <p:cNvPr id="27" name="直接箭头连接符 23"/>
                <p:cNvCxnSpPr/>
                <p:nvPr/>
              </p:nvCxnSpPr>
              <p:spPr>
                <a:xfrm>
                  <a:off x="5500694" y="4714884"/>
                  <a:ext cx="1428760" cy="158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箭头连接符 24"/>
                <p:cNvCxnSpPr/>
                <p:nvPr/>
              </p:nvCxnSpPr>
              <p:spPr>
                <a:xfrm rot="10800000" flipV="1">
                  <a:off x="7215206" y="4714884"/>
                  <a:ext cx="1143008" cy="1588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曲线连接符 28"/>
                <p:cNvCxnSpPr/>
                <p:nvPr/>
              </p:nvCxnSpPr>
              <p:spPr>
                <a:xfrm flipV="1">
                  <a:off x="6286512" y="5572140"/>
                  <a:ext cx="928694" cy="571504"/>
                </a:xfrm>
                <a:prstGeom prst="curvedConnector3">
                  <a:avLst>
                    <a:gd name="adj1" fmla="val 112515"/>
                  </a:avLst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4357686" y="6131502"/>
                  <a:ext cx="27146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To regulate the buffer state towards 1/v</a:t>
                  </a:r>
                  <a:endParaRPr lang="en-US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572132" y="5500702"/>
                <a:ext cx="100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S&lt;1/v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58082" y="5500702"/>
                <a:ext cx="100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S&gt;1/v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15008" y="4286256"/>
                <a:ext cx="100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v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358082" y="4286256"/>
                <a:ext cx="100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 smtClean="0"/>
                  <a:t>-v</a:t>
                </a:r>
                <a:endParaRPr lang="en-US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648200" y="4038600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Buffer Partitioning</a:t>
              </a:r>
              <a:endParaRPr lang="en-US" b="1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6629400" y="5257800"/>
              <a:ext cx="762000" cy="1588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2752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Related Works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4800" y="990600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 pitchFamily="66" charset="0"/>
              </a:rPr>
              <a:t>Various approaches dealing with delay problems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304800" y="1676400"/>
            <a:ext cx="8534400" cy="1566874"/>
          </a:xfrm>
          <a:prstGeom prst="wedgeRectCallout">
            <a:avLst>
              <a:gd name="adj1" fmla="val 54485"/>
              <a:gd name="adj2" fmla="val -24394"/>
            </a:avLst>
          </a:prstGeom>
          <a:solidFill>
            <a:srgbClr val="E5F3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</a:rPr>
              <a:t>Approach II [Yeh’01PhD], [Yeh’03ISIT]</a:t>
            </a: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- Symmetric and homogeneous users in</a:t>
            </a:r>
            <a:r>
              <a:rPr lang="en-US" altLang="zh-CN" sz="2000" dirty="0" smtClean="0">
                <a:solidFill>
                  <a:schemeClr val="tx1"/>
                </a:solidFill>
              </a:rPr>
              <a:t> single-hop multi</a:t>
            </a:r>
            <a:r>
              <a:rPr lang="en-US" altLang="zh-CN" sz="2000" dirty="0" smtClean="0">
                <a:solidFill>
                  <a:schemeClr val="tx1"/>
                </a:solidFill>
              </a:rPr>
              <a:t>-access fading channels</a:t>
            </a: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- Using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stochastic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majorization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theory</a:t>
            </a:r>
            <a:r>
              <a:rPr lang="en-US" altLang="zh-CN" sz="2000" dirty="0" smtClean="0">
                <a:solidFill>
                  <a:schemeClr val="tx1"/>
                </a:solidFill>
              </a:rPr>
              <a:t>, the authors showed that the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longest queue highest possible rate (LQHPR) </a:t>
            </a:r>
            <a:r>
              <a:rPr lang="en-US" altLang="zh-CN" sz="2000" dirty="0" smtClean="0">
                <a:solidFill>
                  <a:schemeClr val="tx1"/>
                </a:solidFill>
              </a:rPr>
              <a:t>policy is delay-optimal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2000232" y="3319471"/>
          <a:ext cx="536673" cy="1323975"/>
        </p:xfrm>
        <a:graphic>
          <a:graphicData uri="http://schemas.openxmlformats.org/presentationml/2006/ole">
            <p:oleObj spid="_x0000_s25602" name="Visio" r:id="rId4" imgW="1828800" imgH="4406900" progId="">
              <p:embed/>
            </p:oleObj>
          </a:graphicData>
        </a:graphic>
      </p:graphicFrame>
      <p:grpSp>
        <p:nvGrpSpPr>
          <p:cNvPr id="16" name="Group 17"/>
          <p:cNvGrpSpPr/>
          <p:nvPr/>
        </p:nvGrpSpPr>
        <p:grpSpPr>
          <a:xfrm>
            <a:off x="571472" y="5891234"/>
            <a:ext cx="457200" cy="609600"/>
            <a:chOff x="533400" y="1981200"/>
            <a:chExt cx="60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7" name="Straight Connector 18"/>
            <p:cNvCxnSpPr/>
            <p:nvPr/>
          </p:nvCxnSpPr>
          <p:spPr>
            <a:xfrm rot="5400000">
              <a:off x="457994" y="2666206"/>
              <a:ext cx="76200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9"/>
            <p:cNvCxnSpPr/>
            <p:nvPr/>
          </p:nvCxnSpPr>
          <p:spPr>
            <a:xfrm rot="5400000" flipH="1" flipV="1">
              <a:off x="838200" y="1981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0"/>
            <p:cNvCxnSpPr/>
            <p:nvPr/>
          </p:nvCxnSpPr>
          <p:spPr>
            <a:xfrm rot="16200000" flipV="1">
              <a:off x="533400" y="1981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1"/>
          <p:cNvGrpSpPr/>
          <p:nvPr/>
        </p:nvGrpSpPr>
        <p:grpSpPr>
          <a:xfrm>
            <a:off x="3643306" y="5891234"/>
            <a:ext cx="457200" cy="609600"/>
            <a:chOff x="533400" y="1981200"/>
            <a:chExt cx="60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5" name="Straight Connector 42"/>
            <p:cNvCxnSpPr/>
            <p:nvPr/>
          </p:nvCxnSpPr>
          <p:spPr>
            <a:xfrm rot="5400000">
              <a:off x="457994" y="2666206"/>
              <a:ext cx="762000" cy="1588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3"/>
            <p:cNvCxnSpPr/>
            <p:nvPr/>
          </p:nvCxnSpPr>
          <p:spPr>
            <a:xfrm rot="5400000" flipH="1" flipV="1">
              <a:off x="838200" y="1981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4"/>
            <p:cNvCxnSpPr/>
            <p:nvPr/>
          </p:nvCxnSpPr>
          <p:spPr>
            <a:xfrm rot="16200000" flipV="1">
              <a:off x="533400" y="1981200"/>
              <a:ext cx="304800" cy="3048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67"/>
          <p:cNvCxnSpPr/>
          <p:nvPr/>
        </p:nvCxnSpPr>
        <p:spPr>
          <a:xfrm rot="16200000" flipH="1">
            <a:off x="2357422" y="4071942"/>
            <a:ext cx="1857388" cy="128588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69"/>
          <p:cNvCxnSpPr/>
          <p:nvPr/>
        </p:nvCxnSpPr>
        <p:spPr>
          <a:xfrm rot="5400000">
            <a:off x="500034" y="4143380"/>
            <a:ext cx="1857388" cy="114300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071538" y="5929330"/>
            <a:ext cx="1633549" cy="701658"/>
            <a:chOff x="1144553" y="1799308"/>
            <a:chExt cx="1633549" cy="701658"/>
          </a:xfrm>
        </p:grpSpPr>
        <p:grpSp>
          <p:nvGrpSpPr>
            <p:cNvPr id="37" name="组合 134"/>
            <p:cNvGrpSpPr/>
            <p:nvPr/>
          </p:nvGrpSpPr>
          <p:grpSpPr>
            <a:xfrm>
              <a:off x="1144553" y="1799308"/>
              <a:ext cx="1633549" cy="381000"/>
              <a:chOff x="1144553" y="1799308"/>
              <a:chExt cx="1633549" cy="381000"/>
            </a:xfrm>
          </p:grpSpPr>
          <p:grpSp>
            <p:nvGrpSpPr>
              <p:cNvPr id="39" name="Group 32"/>
              <p:cNvGrpSpPr/>
              <p:nvPr/>
            </p:nvGrpSpPr>
            <p:grpSpPr>
              <a:xfrm>
                <a:off x="1430305" y="1799308"/>
                <a:ext cx="762000" cy="381000"/>
                <a:chOff x="2247900" y="2667000"/>
                <a:chExt cx="762000" cy="3810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Rectangle 23"/>
                <p:cNvSpPr/>
                <p:nvPr/>
              </p:nvSpPr>
              <p:spPr>
                <a:xfrm>
                  <a:off x="2552700" y="2667000"/>
                  <a:ext cx="152400" cy="381000"/>
                </a:xfrm>
                <a:prstGeom prst="rect">
                  <a:avLst/>
                </a:prstGeom>
                <a:noFill/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24"/>
                <p:cNvSpPr/>
                <p:nvPr/>
              </p:nvSpPr>
              <p:spPr>
                <a:xfrm>
                  <a:off x="2705100" y="2667000"/>
                  <a:ext cx="152400" cy="381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25"/>
                <p:cNvSpPr/>
                <p:nvPr/>
              </p:nvSpPr>
              <p:spPr>
                <a:xfrm>
                  <a:off x="2857500" y="2667000"/>
                  <a:ext cx="152400" cy="381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85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27"/>
                <p:cNvCxnSpPr/>
                <p:nvPr/>
              </p:nvCxnSpPr>
              <p:spPr>
                <a:xfrm>
                  <a:off x="2247900" y="2667000"/>
                  <a:ext cx="3048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30"/>
                <p:cNvCxnSpPr/>
                <p:nvPr/>
              </p:nvCxnSpPr>
              <p:spPr>
                <a:xfrm>
                  <a:off x="2247900" y="3046412"/>
                  <a:ext cx="3048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直接箭头连接符 39"/>
              <p:cNvCxnSpPr/>
              <p:nvPr/>
            </p:nvCxnSpPr>
            <p:spPr>
              <a:xfrm>
                <a:off x="1144553" y="2006496"/>
                <a:ext cx="571504" cy="1588"/>
              </a:xfrm>
              <a:prstGeom prst="straightConnector1">
                <a:avLst/>
              </a:prstGeom>
              <a:ln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>
                <a:off x="2206598" y="2021010"/>
                <a:ext cx="57150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8" name="对象 37"/>
            <p:cNvGraphicFramePr>
              <a:graphicFrameLocks noChangeAspect="1"/>
            </p:cNvGraphicFramePr>
            <p:nvPr/>
          </p:nvGraphicFramePr>
          <p:xfrm>
            <a:off x="2262178" y="2227916"/>
            <a:ext cx="298450" cy="273050"/>
          </p:xfrm>
          <a:graphic>
            <a:graphicData uri="http://schemas.openxmlformats.org/presentationml/2006/ole">
              <p:oleObj spid="_x0000_s25603" name="Formula" r:id="rId5" imgW="152640" imgH="138600" progId="">
                <p:embed/>
              </p:oleObj>
            </a:graphicData>
          </a:graphic>
        </p:graphicFrame>
      </p:grpSp>
      <p:grpSp>
        <p:nvGrpSpPr>
          <p:cNvPr id="48" name="组合 47"/>
          <p:cNvGrpSpPr/>
          <p:nvPr/>
        </p:nvGrpSpPr>
        <p:grpSpPr>
          <a:xfrm>
            <a:off x="4214810" y="5929330"/>
            <a:ext cx="1633549" cy="715945"/>
            <a:chOff x="1144553" y="2713708"/>
            <a:chExt cx="1633549" cy="715945"/>
          </a:xfrm>
        </p:grpSpPr>
        <p:grpSp>
          <p:nvGrpSpPr>
            <p:cNvPr id="49" name="Group 32"/>
            <p:cNvGrpSpPr/>
            <p:nvPr/>
          </p:nvGrpSpPr>
          <p:grpSpPr>
            <a:xfrm>
              <a:off x="1430305" y="2713708"/>
              <a:ext cx="762000" cy="381000"/>
              <a:chOff x="2247900" y="2667000"/>
              <a:chExt cx="762000" cy="381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Rectangle 64"/>
              <p:cNvSpPr/>
              <p:nvPr/>
            </p:nvSpPr>
            <p:spPr>
              <a:xfrm>
                <a:off x="2552700" y="2667000"/>
                <a:ext cx="152400" cy="381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cap="rnd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65"/>
              <p:cNvSpPr/>
              <p:nvPr/>
            </p:nvSpPr>
            <p:spPr>
              <a:xfrm>
                <a:off x="2705100" y="2667000"/>
                <a:ext cx="152400" cy="381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cap="rnd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66"/>
              <p:cNvSpPr/>
              <p:nvPr/>
            </p:nvSpPr>
            <p:spPr>
              <a:xfrm>
                <a:off x="2857500" y="2667000"/>
                <a:ext cx="152400" cy="381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 cap="rnd" cmpd="sng" algn="ctr">
                <a:solidFill>
                  <a:schemeClr val="tx1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67"/>
              <p:cNvCxnSpPr/>
              <p:nvPr/>
            </p:nvCxnSpPr>
            <p:spPr>
              <a:xfrm>
                <a:off x="2247900" y="2667000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68"/>
              <p:cNvCxnSpPr/>
              <p:nvPr/>
            </p:nvCxnSpPr>
            <p:spPr>
              <a:xfrm>
                <a:off x="2247900" y="3046412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直接箭头连接符 49"/>
            <p:cNvCxnSpPr/>
            <p:nvPr/>
          </p:nvCxnSpPr>
          <p:spPr>
            <a:xfrm>
              <a:off x="1144553" y="2878266"/>
              <a:ext cx="571504" cy="158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2206598" y="2892780"/>
              <a:ext cx="57150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52" name="Object 4"/>
            <p:cNvGraphicFramePr>
              <a:graphicFrameLocks noChangeAspect="1"/>
            </p:cNvGraphicFramePr>
            <p:nvPr/>
          </p:nvGraphicFramePr>
          <p:xfrm>
            <a:off x="2287556" y="3156603"/>
            <a:ext cx="296862" cy="273050"/>
          </p:xfrm>
          <a:graphic>
            <a:graphicData uri="http://schemas.openxmlformats.org/presentationml/2006/ole">
              <p:oleObj spid="_x0000_s25604" name="Formula" r:id="rId6" imgW="151200" imgH="138600" progId="">
                <p:embed/>
              </p:oleObj>
            </a:graphicData>
          </a:graphic>
        </p:graphicFrame>
      </p:grpSp>
      <p:grpSp>
        <p:nvGrpSpPr>
          <p:cNvPr id="87" name="组合 86"/>
          <p:cNvGrpSpPr/>
          <p:nvPr/>
        </p:nvGrpSpPr>
        <p:grpSpPr>
          <a:xfrm>
            <a:off x="5500694" y="3357562"/>
            <a:ext cx="3091763" cy="2214578"/>
            <a:chOff x="5500694" y="3357562"/>
            <a:chExt cx="3091763" cy="2214578"/>
          </a:xfrm>
        </p:grpSpPr>
        <p:cxnSp>
          <p:nvCxnSpPr>
            <p:cNvPr id="66" name="直接箭头连接符 65"/>
            <p:cNvCxnSpPr/>
            <p:nvPr/>
          </p:nvCxnSpPr>
          <p:spPr>
            <a:xfrm rot="5400000">
              <a:off x="4394199" y="4464057"/>
              <a:ext cx="2214578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>
              <a:off x="5500694" y="5556038"/>
              <a:ext cx="3091763" cy="29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5500694" y="3857628"/>
              <a:ext cx="107157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6844296" y="5071280"/>
              <a:ext cx="100013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6572264" y="3857628"/>
              <a:ext cx="776294" cy="7048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6429388" y="350043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257616" y="435769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</a:t>
            </a:r>
            <a:endParaRPr lang="en-US" sz="2000" b="1" dirty="0"/>
          </a:p>
        </p:txBody>
      </p:sp>
      <p:graphicFrame>
        <p:nvGraphicFramePr>
          <p:cNvPr id="86" name="对象 85"/>
          <p:cNvGraphicFramePr>
            <a:graphicFrameLocks noChangeAspect="1"/>
          </p:cNvGraphicFramePr>
          <p:nvPr/>
        </p:nvGraphicFramePr>
        <p:xfrm>
          <a:off x="7427934" y="5715016"/>
          <a:ext cx="215900" cy="211138"/>
        </p:xfrm>
        <a:graphic>
          <a:graphicData uri="http://schemas.openxmlformats.org/presentationml/2006/ole">
            <p:oleObj spid="_x0000_s25605" name="Formula" r:id="rId7" imgW="109440" imgH="106920" progId="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072066" y="3786190"/>
          <a:ext cx="219075" cy="211138"/>
        </p:xfrm>
        <a:graphic>
          <a:graphicData uri="http://schemas.openxmlformats.org/presentationml/2006/ole">
            <p:oleObj spid="_x0000_s25606" name="Formula" r:id="rId8" imgW="110520" imgH="106920" progId="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7847040" y="4357694"/>
          <a:ext cx="725488" cy="303213"/>
        </p:xfrm>
        <a:graphic>
          <a:graphicData uri="http://schemas.openxmlformats.org/presentationml/2006/ole">
            <p:oleObj spid="_x0000_s25607" name="Formula" r:id="rId9" imgW="368640" imgH="152640" progId="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7057816" y="3529466"/>
          <a:ext cx="725488" cy="303212"/>
        </p:xfrm>
        <a:graphic>
          <a:graphicData uri="http://schemas.openxmlformats.org/presentationml/2006/ole">
            <p:oleObj spid="_x0000_s25608" name="Formula" r:id="rId10" imgW="368640" imgH="152640" progId="">
              <p:embed/>
            </p:oleObj>
          </a:graphicData>
        </a:graphic>
      </p:graphicFrame>
      <p:sp>
        <p:nvSpPr>
          <p:cNvPr id="88" name="椭圆 87"/>
          <p:cNvSpPr/>
          <p:nvPr/>
        </p:nvSpPr>
        <p:spPr>
          <a:xfrm>
            <a:off x="7358082" y="4071942"/>
            <a:ext cx="1357322" cy="85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3500430" y="4131238"/>
            <a:ext cx="1785950" cy="655084"/>
            <a:chOff x="3500430" y="4131238"/>
            <a:chExt cx="1785950" cy="655084"/>
          </a:xfrm>
        </p:grpSpPr>
        <p:sp>
          <p:nvSpPr>
            <p:cNvPr id="96" name="右箭头 95"/>
            <p:cNvSpPr/>
            <p:nvPr/>
          </p:nvSpPr>
          <p:spPr>
            <a:xfrm>
              <a:off x="3714744" y="4500570"/>
              <a:ext cx="1357322" cy="285752"/>
            </a:xfrm>
            <a:prstGeom prst="rightArrow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500430" y="413123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Capacity region</a:t>
              </a:r>
              <a:endParaRPr lang="en-US" dirty="0"/>
            </a:p>
          </p:txBody>
        </p:sp>
      </p:grpSp>
      <p:sp>
        <p:nvSpPr>
          <p:cNvPr id="60" name="椭圆 59"/>
          <p:cNvSpPr/>
          <p:nvPr/>
        </p:nvSpPr>
        <p:spPr>
          <a:xfrm>
            <a:off x="4214810" y="5643578"/>
            <a:ext cx="1357322" cy="8572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右弧形箭头 60"/>
          <p:cNvSpPr/>
          <p:nvPr/>
        </p:nvSpPr>
        <p:spPr>
          <a:xfrm rot="3809850" flipV="1">
            <a:off x="6390695" y="4415044"/>
            <a:ext cx="760856" cy="233935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86446" y="614364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Longer queue for user 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57884" y="442913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higher rate for user 1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4" grpId="0"/>
      <p:bldP spid="85" grpId="0"/>
      <p:bldP spid="88" grpId="0" animBg="1"/>
      <p:bldP spid="60" grpId="0" animBg="1"/>
      <p:bldP spid="61" grpId="0" animBg="1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2752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Related Works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 pitchFamily="66" charset="0"/>
              </a:rPr>
              <a:t>Various approaches dealing with delay problems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857224" y="1785926"/>
            <a:ext cx="7500990" cy="1643074"/>
          </a:xfrm>
          <a:prstGeom prst="wedgeRectCallout">
            <a:avLst>
              <a:gd name="adj1" fmla="val 54485"/>
              <a:gd name="adj2" fmla="val -24394"/>
            </a:avLst>
          </a:prstGeom>
          <a:solidFill>
            <a:srgbClr val="E5F3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III :  </a:t>
            </a: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</a:rPr>
              <a:t>[Hui’07], [Tang’07], etc.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To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convert the delay constraint into average rate constraint </a:t>
            </a:r>
            <a:r>
              <a:rPr lang="en-US" altLang="zh-CN" sz="2000" dirty="0" smtClean="0">
                <a:solidFill>
                  <a:schemeClr val="tx1"/>
                </a:solidFill>
              </a:rPr>
              <a:t>using tail probability at large delay regime (large derivation theory) and solve the optimization problem using information theoretical formulation based on the rate constraint.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838200" y="3680635"/>
            <a:ext cx="7500990" cy="1428760"/>
          </a:xfrm>
          <a:prstGeom prst="wedgeRectCallout">
            <a:avLst>
              <a:gd name="adj1" fmla="val 54364"/>
              <a:gd name="adj2" fmla="val -22648"/>
            </a:avLst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Remark: 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While this approach allows potentially simple </a:t>
            </a:r>
            <a:r>
              <a:rPr lang="en-US" altLang="zh-CN" sz="2000" dirty="0" smtClean="0">
                <a:solidFill>
                  <a:schemeClr val="tx1"/>
                </a:solidFill>
              </a:rPr>
              <a:t>solution for single-hop systems, </a:t>
            </a:r>
            <a:r>
              <a:rPr lang="en-US" altLang="zh-CN" sz="2000" dirty="0" smtClean="0">
                <a:solidFill>
                  <a:schemeClr val="tx1"/>
                </a:solidFill>
              </a:rPr>
              <a:t>the control policy will be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a function of CSIT only </a:t>
            </a:r>
            <a:r>
              <a:rPr lang="en-US" altLang="zh-CN" sz="2000" dirty="0" smtClean="0">
                <a:solidFill>
                  <a:schemeClr val="tx1"/>
                </a:solidFill>
              </a:rPr>
              <a:t>and such control will be good only for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large delay regime</a:t>
            </a:r>
            <a:r>
              <a:rPr lang="en-US" altLang="zh-CN" sz="2000" dirty="0" smtClean="0">
                <a:solidFill>
                  <a:schemeClr val="tx1"/>
                </a:solidFill>
              </a:rPr>
              <a:t>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838200" y="5334000"/>
            <a:ext cx="7500990" cy="1071570"/>
          </a:xfrm>
          <a:prstGeom prst="wedgeRectCallout">
            <a:avLst>
              <a:gd name="adj1" fmla="val 54635"/>
              <a:gd name="adj2" fmla="val -22547"/>
            </a:avLst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</a:p>
          <a:p>
            <a:pPr>
              <a:lnSpc>
                <a:spcPct val="11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</a:rPr>
              <a:t>In general, the delay-optimal power and precoder adaptation should be a function of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both the CSI and the QSI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.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357158" y="428604"/>
            <a:ext cx="8501122" cy="638180"/>
            <a:chOff x="357158" y="428604"/>
            <a:chExt cx="8501122" cy="638180"/>
          </a:xfrm>
        </p:grpSpPr>
        <p:grpSp>
          <p:nvGrpSpPr>
            <p:cNvPr id="6" name="组合 5"/>
            <p:cNvGrpSpPr/>
            <p:nvPr/>
          </p:nvGrpSpPr>
          <p:grpSpPr>
            <a:xfrm>
              <a:off x="357158" y="1000108"/>
              <a:ext cx="8501122" cy="66676"/>
              <a:chOff x="571472" y="1214422"/>
              <a:chExt cx="8501122" cy="66676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571472" y="1214422"/>
                <a:ext cx="7786742" cy="158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897228" y="1253792"/>
                <a:ext cx="7786742" cy="1588"/>
              </a:xfrm>
              <a:prstGeom prst="line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1285852" y="1279510"/>
                <a:ext cx="7786742" cy="1588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57158" y="428604"/>
              <a:ext cx="27526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Comic Sans MS" pitchFamily="66" charset="0"/>
                </a:rPr>
                <a:t>Related Works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57" name="灯片编号占位符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5720" y="1142984"/>
            <a:ext cx="8643998" cy="5429288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M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Comic Sans MS" pitchFamily="66" charset="0"/>
              </a:rPr>
              <a:t>Various approaches dealing with delay problems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857224" y="1785926"/>
            <a:ext cx="7500990" cy="1643074"/>
          </a:xfrm>
          <a:prstGeom prst="wedgeRectCallout">
            <a:avLst>
              <a:gd name="adj1" fmla="val 54485"/>
              <a:gd name="adj2" fmla="val -24394"/>
            </a:avLst>
          </a:prstGeom>
          <a:solidFill>
            <a:srgbClr val="E5F3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IV :  </a:t>
            </a:r>
            <a:r>
              <a:rPr lang="en-US" altLang="zh-CN" sz="2000" b="1" dirty="0" smtClean="0">
                <a:solidFill>
                  <a:schemeClr val="accent5">
                    <a:lumMod val="50000"/>
                  </a:schemeClr>
                </a:solidFill>
              </a:rPr>
              <a:t>[Bertsekas’87]</a:t>
            </a:r>
          </a:p>
          <a:p>
            <a:pPr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The problem of finding the optimal control policy (to minimize delay) is casted into a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Markov Decision Problem (MDP) </a:t>
            </a:r>
            <a:r>
              <a:rPr lang="en-US" altLang="zh-CN" sz="2000" dirty="0" smtClean="0">
                <a:solidFill>
                  <a:schemeClr val="tx1"/>
                </a:solidFill>
              </a:rPr>
              <a:t>or a stochastic control problem.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857224" y="3500438"/>
            <a:ext cx="7500990" cy="2571768"/>
          </a:xfrm>
          <a:prstGeom prst="wedgeRectCallout">
            <a:avLst>
              <a:gd name="adj1" fmla="val 54077"/>
              <a:gd name="adj2" fmla="val -21978"/>
            </a:avLst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Remark: </a:t>
            </a:r>
          </a:p>
          <a:p>
            <a:pPr marL="457200" indent="-457200" algn="just">
              <a:lnSpc>
                <a:spcPct val="110000"/>
              </a:lnSpc>
              <a:buFont typeface="Calibri" pitchFamily="34" charset="0"/>
              <a:buChar char="–"/>
            </a:pPr>
            <a:r>
              <a:rPr lang="en-US" altLang="zh-CN" sz="2000" dirty="0" smtClean="0">
                <a:solidFill>
                  <a:schemeClr val="tx1"/>
                </a:solidFill>
              </a:rPr>
              <a:t>Unfortunately, it is well-known that there is no easy solution to MDPs in general. </a:t>
            </a:r>
          </a:p>
          <a:p>
            <a:pPr marL="457200" indent="-457200" algn="just">
              <a:lnSpc>
                <a:spcPct val="110000"/>
              </a:lnSpc>
              <a:buFont typeface="Calibri" pitchFamily="34" charset="0"/>
              <a:buChar char="–"/>
            </a:pPr>
            <a:r>
              <a:rPr lang="en-US" altLang="zh-CN" sz="2000" dirty="0" smtClean="0">
                <a:solidFill>
                  <a:schemeClr val="tx1"/>
                </a:solidFill>
              </a:rPr>
              <a:t>Brute-force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value iteration </a:t>
            </a:r>
            <a:r>
              <a:rPr lang="en-US" altLang="zh-CN" sz="2000" dirty="0" smtClean="0">
                <a:solidFill>
                  <a:schemeClr val="tx1"/>
                </a:solidFill>
              </a:rPr>
              <a:t>and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policy iteration are very complex and time-consuming.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10000"/>
              </a:lnSpc>
              <a:buFont typeface="Calibri" pitchFamily="34" charset="0"/>
              <a:buChar char="–"/>
            </a:pPr>
            <a:r>
              <a:rPr lang="en-US" altLang="zh-CN" sz="2000" dirty="0" smtClean="0">
                <a:solidFill>
                  <a:schemeClr val="tx1"/>
                </a:solidFill>
              </a:rPr>
              <a:t>The curse of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dimensionality</a:t>
            </a:r>
            <a:r>
              <a:rPr lang="en-US" altLang="zh-CN" sz="2000" dirty="0" smtClean="0">
                <a:solidFill>
                  <a:schemeClr val="tx1"/>
                </a:solidFill>
              </a:rPr>
              <a:t>!!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IBM@YORFPPMFUVWXY5M7" val="272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19398</TotalTime>
  <Words>2502</Words>
  <Application>Microsoft Macintosh PowerPoint</Application>
  <PresentationFormat>On-screen Show (4:3)</PresentationFormat>
  <Paragraphs>337</Paragraphs>
  <Slides>29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Office 主题</vt:lpstr>
      <vt:lpstr>Formula</vt:lpstr>
      <vt:lpstr>Visio</vt:lpstr>
      <vt:lpstr>Equation</vt:lpstr>
      <vt:lpstr>MathType 6.0 Equation</vt:lpstr>
      <vt:lpstr>Queue-Aware Distributive  Power and Relay Selection Control for Delay-Sensitive Two-Hop OFDM Cooperative Systems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Thank you! Questions are Welcomed!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Relay-aided MBS for WiMAX Network with Heterogeneous Users</dc:title>
  <dc:creator>Cui Ying</dc:creator>
  <cp:lastModifiedBy>Vincent LAU</cp:lastModifiedBy>
  <cp:revision>1521</cp:revision>
  <dcterms:created xsi:type="dcterms:W3CDTF">2010-04-28T16:03:43Z</dcterms:created>
  <dcterms:modified xsi:type="dcterms:W3CDTF">2010-04-28T17:16:10Z</dcterms:modified>
</cp:coreProperties>
</file>