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31.xml" ContentType="application/vnd.openxmlformats-officedocument.presentationml.notesSlide+xml"/>
  <Override PartName="/ppt/embeddings/oleObject69.bin" ContentType="application/vnd.openxmlformats-officedocument.oleObject"/>
  <Override PartName="/ppt/slides/slide28.xml" ContentType="application/vnd.openxmlformats-officedocument.presentationml.slide+xml"/>
  <Override PartName="/ppt/embeddings/oleObject38.bin" ContentType="application/vnd.openxmlformats-officedocument.oleObject"/>
  <Override PartName="/docProps/app.xml" ContentType="application/vnd.openxmlformats-officedocument.extended-properties+xml"/>
  <Override PartName="/ppt/embeddings/oleObject92.bin" ContentType="application/vnd.openxmlformats-officedocument.oleObject"/>
  <Override PartName="/ppt/notesSlides/notesSlide9.xml" ContentType="application/vnd.openxmlformats-officedocument.presentationml.notesSlide+xml"/>
  <Override PartName="/ppt/embeddings/oleObject76.bin" ContentType="application/vnd.openxmlformats-officedocument.oleObject"/>
  <Override PartName="/ppt/embeddings/oleObject107.bin" ContentType="application/vnd.openxmlformats-officedocument.oleObject"/>
  <Override PartName="/ppt/slides/slide11.xml" ContentType="application/vnd.openxmlformats-officedocument.presentationml.slide+xml"/>
  <Override PartName="/ppt/embeddings/oleObject55.bin" ContentType="application/vnd.openxmlformats-officedocument.oleObject"/>
  <Override PartName="/ppt/slides/slide47.xml" ContentType="application/vnd.openxmlformats-officedocument.presentationml.slide+xml"/>
  <Override PartName="/ppt/notesSlides/notesSlide32.xml" ContentType="application/vnd.openxmlformats-officedocument.presentationml.notesSlide+xml"/>
  <Override PartName="/ppt/embeddings/oleObject53.bin" ContentType="application/vnd.openxmlformats-officedocument.oleObject"/>
  <Override PartName="/ppt/embeddings/oleObject132.bin" ContentType="application/vnd.openxmlformats-officedocument.oleObject"/>
  <Override PartName="/ppt/slideLayouts/slideLayout3.xml" ContentType="application/vnd.openxmlformats-officedocument.presentationml.slideLayout+xml"/>
  <Override PartName="/ppt/embeddings/oleObject109.bin" ContentType="application/vnd.openxmlformats-officedocument.oleObject"/>
  <Override PartName="/ppt/embeddings/oleObject45.bin" ContentType="application/vnd.openxmlformats-officedocument.oleObject"/>
  <Override PartName="/ppt/embeddings/oleObject86.bin" ContentType="application/vnd.openxmlformats-officedocument.oleObject"/>
  <Override PartName="/ppt/embeddings/oleObject126.bin" ContentType="application/vnd.openxmlformats-officedocument.oleObject"/>
  <Override PartName="/ppt/slides/slide1.xml" ContentType="application/vnd.openxmlformats-officedocument.presentationml.slide+xml"/>
  <Override PartName="/ppt/tableStyles.xml" ContentType="application/vnd.openxmlformats-officedocument.presentationml.tableStyles+xml"/>
  <Override PartName="/ppt/notesSlides/notesSlide15.xml" ContentType="application/vnd.openxmlformats-officedocument.presentationml.notesSlide+xml"/>
  <Default Extension="wmf" ContentType="image/x-wmf"/>
  <Override PartName="/ppt/embeddings/oleObject22.bin" ContentType="application/vnd.openxmlformats-officedocument.oleObject"/>
  <Override PartName="/ppt/embeddings/oleObject37.bin" ContentType="application/vnd.openxmlformats-officedocument.oleObject"/>
  <Override PartName="/ppt/embeddings/oleObject58.bin" ContentType="application/vnd.openxmlformats-officedocument.oleObject"/>
  <Override PartName="/ppt/embeddings/oleObject100.bin" ContentType="application/vnd.openxmlformats-officedocument.oleObject"/>
  <Override PartName="/ppt/embeddings/oleObject43.bin" ContentType="application/vnd.openxmlformats-officedocument.oleObject"/>
  <Override PartName="/ppt/embeddings/oleObject80.bin" ContentType="application/vnd.openxmlformats-officedocument.oleObject"/>
  <Override PartName="/ppt/embeddings/oleObject56.bin" ContentType="application/vnd.openxmlformats-officedocument.oleObject"/>
  <Override PartName="/ppt/embeddings/oleObject95.bin" ContentType="application/vnd.openxmlformats-officedocument.oleObject"/>
  <Override PartName="/ppt/notesSlides/notesSlide23.xml" ContentType="application/vnd.openxmlformats-officedocument.presentationml.notesSlide+xml"/>
  <Default Extension="pict" ContentType="image/pict"/>
  <Override PartName="/ppt/embeddings/oleObject108.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embeddings/oleObject77.bin" ContentType="application/vnd.openxmlformats-officedocument.oleObject"/>
  <Override PartName="/ppt/notesSlides/notesSlide13.xml" ContentType="application/vnd.openxmlformats-officedocument.presentationml.notesSlide+xml"/>
  <Override PartName="/ppt/embeddings/oleObject36.bin" ContentType="application/vnd.openxmlformats-officedocument.oleObject"/>
  <Override PartName="/ppt/notesSlides/notesSlide1.xml" ContentType="application/vnd.openxmlformats-officedocument.presentationml.notesSlide+xml"/>
  <Override PartName="/ppt/embeddings/oleObject98.bin" ContentType="application/vnd.openxmlformats-officedocument.oleObject"/>
  <Override PartName="/ppt/slides/slide43.xml" ContentType="application/vnd.openxmlformats-officedocument.presentationml.slide+xml"/>
  <Override PartName="/ppt/embeddings/oleObject110.bin" ContentType="application/vnd.openxmlformats-officedocument.oleObject"/>
  <Override PartName="/ppt/embeddings/oleObject111.bin" ContentType="application/vnd.openxmlformats-officedocument.oleObject"/>
  <Override PartName="/ppt/embeddings/oleObject87.bin" ContentType="application/vnd.openxmlformats-officedocument.oleObject"/>
  <Override PartName="/ppt/embeddings/oleObject99.bin" ContentType="application/vnd.openxmlformats-officedocument.oleObject"/>
  <Override PartName="/ppt/slides/slide37.xml" ContentType="application/vnd.openxmlformats-officedocument.presentationml.slide+xml"/>
  <Override PartName="/ppt/embeddings/oleObject13.bin" ContentType="application/vnd.openxmlformats-officedocument.oleObject"/>
  <Override PartName="/ppt/slides/slide10.xml" ContentType="application/vnd.openxmlformats-officedocument.presentationml.slide+xml"/>
  <Override PartName="/ppt/embeddings/oleObject103.bin" ContentType="application/vnd.openxmlformats-officedocument.oleObject"/>
  <Override PartName="/ppt/slides/slide33.xml" ContentType="application/vnd.openxmlformats-officedocument.presentationml.slide+xml"/>
  <Override PartName="/ppt/embeddings/oleObject48.bin" ContentType="application/vnd.openxmlformats-officedocument.oleObject"/>
  <Default Extension="vml" ContentType="application/vnd.openxmlformats-officedocument.vmlDrawing"/>
  <Default Extension="png" ContentType="image/png"/>
  <Override PartName="/ppt/embeddings/oleObject75.bin" ContentType="application/vnd.openxmlformats-officedocument.oleObject"/>
  <Override PartName="/ppt/embeddings/oleObject118.bin" ContentType="application/vnd.openxmlformats-officedocument.oleObject"/>
  <Override PartName="/ppt/embeddings/oleObject29.bin" ContentType="application/vnd.openxmlformats-officedocument.oleObject"/>
  <Override PartName="/ppt/embeddings/oleObject49.bin" ContentType="application/vnd.openxmlformats-officedocument.oleObject"/>
  <Override PartName="/docProps/core.xml" ContentType="application/vnd.openxmlformats-package.core-properties+xml"/>
  <Override PartName="/ppt/embeddings/oleObject28.bin" ContentType="application/vnd.openxmlformats-officedocument.oleObject"/>
  <Override PartName="/ppt/slides/slide31.xml" ContentType="application/vnd.openxmlformats-officedocument.presentationml.slide+xml"/>
  <Override PartName="/ppt/embeddings/oleObject11.bin" ContentType="application/vnd.openxmlformats-officedocument.oleObject"/>
  <Override PartName="/ppt/embeddings/oleObject66.bin" ContentType="application/vnd.openxmlformats-officedocument.oleObject"/>
  <Default Extension="bin" ContentType="application/vnd.openxmlformats-officedocument.presentationml.printerSettings"/>
  <Override PartName="/ppt/embeddings/oleObject102.bin" ContentType="application/vnd.openxmlformats-officedocument.oleObject"/>
  <Override PartName="/ppt/notesSlides/notesSlide24.xml" ContentType="application/vnd.openxmlformats-officedocument.presentationml.notesSlide+xml"/>
  <Override PartName="/ppt/embeddings/oleObject60.bin" ContentType="application/vnd.openxmlformats-officedocument.oleObject"/>
  <Override PartName="/ppt/slides/slide19.xml" ContentType="application/vnd.openxmlformats-officedocument.presentationml.slide+xml"/>
  <Override PartName="/ppt/slides/slide41.xml" ContentType="application/vnd.openxmlformats-officedocument.presentationml.slide+xml"/>
  <Override PartName="/ppt/notesSlides/notesSlide2.xml" ContentType="application/vnd.openxmlformats-officedocument.presentationml.notesSlide+xml"/>
  <Override PartName="/ppt/embeddings/oleObject35.bin" ContentType="application/vnd.openxmlformats-officedocument.oleObject"/>
  <Override PartName="/ppt/notesSlides/notesSlide14.xml" ContentType="application/vnd.openxmlformats-officedocument.presentationml.notesSlide+xml"/>
  <Override PartName="/ppt/embeddings/oleObject82.bin" ContentType="application/vnd.openxmlformats-officedocument.oleObject"/>
  <Override PartName="/ppt/theme/theme2.xml" ContentType="application/vnd.openxmlformats-officedocument.theme+xml"/>
  <Override PartName="/ppt/embeddings/oleObject96.bin" ContentType="application/vnd.openxmlformats-officedocument.oleObject"/>
  <Override PartName="/ppt/slides/slide2.xml" ContentType="application/vnd.openxmlformats-officedocument.presentationml.slide+xml"/>
  <Override PartName="/ppt/notesSlides/notesSlide25.xml" ContentType="application/vnd.openxmlformats-officedocument.presentationml.notesSlide+xml"/>
  <Override PartName="/ppt/embeddings/oleObject104.bin" ContentType="application/vnd.openxmlformats-officedocument.oleObject"/>
  <Override PartName="/ppt/embeddings/oleObject121.bin" ContentType="application/vnd.openxmlformats-officedocument.oleObject"/>
  <Override PartName="/ppt/slides/slide45.xml" ContentType="application/vnd.openxmlformats-officedocument.presentationml.slide+xml"/>
  <Override PartName="/ppt/embeddings/oleObject44.bin" ContentType="application/vnd.openxmlformats-officedocument.oleObject"/>
  <Override PartName="/ppt/notesSlides/notesSlide21.xml" ContentType="application/vnd.openxmlformats-officedocument.presentationml.notesSlide+xml"/>
  <Override PartName="/ppt/embeddings/oleObject19.bin" ContentType="application/vnd.openxmlformats-officedocument.oleObject"/>
  <Override PartName="/ppt/slideLayouts/slideLayout10.xml" ContentType="application/vnd.openxmlformats-officedocument.presentationml.slideLayout+xml"/>
  <Override PartName="/ppt/embeddings/oleObject6.bin" ContentType="application/vnd.openxmlformats-officedocument.oleObject"/>
  <Override PartName="/ppt/embeddings/oleObject85.bin" ContentType="application/vnd.openxmlformats-officedocument.oleObject"/>
  <Override PartName="/ppt/notesSlides/notesSlide3.xml" ContentType="application/vnd.openxmlformats-officedocument.presentationml.notesSlide+xml"/>
  <Override PartName="/ppt/embeddings/oleObject79.bin" ContentType="application/vnd.openxmlformats-officedocument.oleObject"/>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embeddings/oleObject63.bin" ContentType="application/vnd.openxmlformats-officedocument.oleObject"/>
  <Override PartName="/ppt/embeddings/oleObject25.bin" ContentType="application/vnd.openxmlformats-officedocument.oleObject"/>
  <Override PartName="/ppt/embeddings/oleObject5.bin" ContentType="application/vnd.openxmlformats-officedocument.oleObject"/>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embeddings/oleObject1.bin" ContentType="application/vnd.openxmlformats-officedocument.oleObject"/>
  <Override PartName="/ppt/notesSlides/notesSlide26.xml" ContentType="application/vnd.openxmlformats-officedocument.presentationml.notesSlide+xml"/>
  <Override PartName="/ppt/slides/slide44.xml" ContentType="application/vnd.openxmlformats-officedocument.presentationml.slide+xml"/>
  <Override PartName="/ppt/embeddings/oleObject23.bin" ContentType="application/vnd.openxmlformats-officedocument.oleObject"/>
  <Override PartName="/ppt/embeddings/oleObject42.bin" ContentType="application/vnd.openxmlformats-officedocument.oleObject"/>
  <Override PartName="/ppt/embeddings/oleObject52.bin" ContentType="application/vnd.openxmlformats-officedocument.oleObject"/>
  <Override PartName="/ppt/embeddings/oleObject67.bin" ContentType="application/vnd.openxmlformats-officedocument.oleObject"/>
  <Override PartName="/ppt/embeddings/oleObject131.bin" ContentType="application/vnd.openxmlformats-officedocument.oleObject"/>
  <Override PartName="/ppt/embeddings/oleObject112.bin" ContentType="application/vnd.openxmlformats-officedocument.oleObject"/>
  <Override PartName="/ppt/embeddings/oleObject115.bin" ContentType="application/vnd.openxmlformats-officedocument.oleObject"/>
  <Override PartName="/ppt/embeddings/oleObject7.bin" ContentType="application/vnd.openxmlformats-officedocument.oleObject"/>
  <Override PartName="/ppt/embeddings/oleObject93.bin" ContentType="application/vnd.openxmlformats-officedocument.oleObject"/>
  <Override PartName="/ppt/presentation.xml" ContentType="application/vnd.openxmlformats-officedocument.presentationml.presentation.main+xml"/>
  <Override PartName="/ppt/embeddings/oleObject12.bin" ContentType="application/vnd.openxmlformats-officedocument.oleObject"/>
  <Override PartName="/ppt/embeddings/oleObject116.bin" ContentType="application/vnd.openxmlformats-officedocument.oleObject"/>
  <Override PartName="/ppt/embeddings/oleObject32.bin" ContentType="application/vnd.openxmlformats-officedocument.oleObject"/>
  <Default Extension="jpeg" ContentType="image/jpeg"/>
  <Override PartName="/ppt/slides/slide3.xml" ContentType="application/vnd.openxmlformats-officedocument.presentationml.slide+xml"/>
  <Override PartName="/ppt/embeddings/oleObject64.bin" ContentType="application/vnd.openxmlformats-officedocument.oleObject"/>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15.xml" ContentType="application/vnd.openxmlformats-officedocument.presentationml.slide+xml"/>
  <Override PartName="/ppt/embeddings/oleObject78.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embeddings/oleObject61.bin" ContentType="application/vnd.openxmlformats-officedocument.oleObject"/>
  <Override PartName="/ppt/slides/slide29.xml" ContentType="application/vnd.openxmlformats-officedocument.presentationml.slide+xml"/>
  <Override PartName="/ppt/embeddings/oleObject4.bin" ContentType="application/vnd.openxmlformats-officedocument.oleObject"/>
  <Override PartName="/ppt/notesSlides/notesSlide22.xml" ContentType="application/vnd.openxmlformats-officedocument.presentationml.notesSlide+xml"/>
  <Override PartName="/ppt/embeddings/oleObject40.bin" ContentType="application/vnd.openxmlformats-officedocument.oleObject"/>
  <Override PartName="/ppt/slides/slide22.xml" ContentType="application/vnd.openxmlformats-officedocument.presentationml.slide+xml"/>
  <Override PartName="/ppt/notesSlides/notesSlide11.xml" ContentType="application/vnd.openxmlformats-officedocument.presentationml.notesSlide+xml"/>
  <Override PartName="/ppt/embeddings/oleObject122.bin" ContentType="application/vnd.openxmlformats-officedocument.oleObject"/>
  <Override PartName="/ppt/slides/slide30.xml" ContentType="application/vnd.openxmlformats-officedocument.presentationml.slide+xml"/>
  <Override PartName="/ppt/embeddings/oleObject101.bin" ContentType="application/vnd.openxmlformats-officedocument.oleObject"/>
  <Override PartName="/ppt/slides/slide36.xml" ContentType="application/vnd.openxmlformats-officedocument.presentationml.slide+xml"/>
  <Override PartName="/ppt/slides/slide18.xml" ContentType="application/vnd.openxmlformats-officedocument.presentationml.slide+xml"/>
  <Override PartName="/ppt/embeddings/oleObject74.bin" ContentType="application/vnd.openxmlformats-officedocument.oleObject"/>
  <Override PartName="/ppt/embeddings/oleObject41.bin" ContentType="application/vnd.openxmlformats-officedocument.oleObject"/>
  <Override PartName="/ppt/embeddings/oleObject16.bin" ContentType="application/vnd.openxmlformats-officedocument.oleObject"/>
  <Override PartName="/ppt/notesSlides/notesSlide16.xml" ContentType="application/vnd.openxmlformats-officedocument.presentationml.notesSlide+xml"/>
  <Override PartName="/ppt/embeddings/oleObject124.bin" ContentType="application/vnd.openxmlformats-officedocument.oleObject"/>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embeddings/oleObject34.bin" ContentType="application/vnd.openxmlformats-officedocument.oleObject"/>
  <Override PartName="/ppt/embeddings/oleObject2.bin" ContentType="application/vnd.openxmlformats-officedocument.oleObject"/>
  <Override PartName="/ppt/notesMasters/notesMaster1.xml" ContentType="application/vnd.openxmlformats-officedocument.presentationml.notesMaster+xml"/>
  <Override PartName="/ppt/embeddings/oleObject105.bin" ContentType="application/vnd.openxmlformats-officedocument.oleObject"/>
  <Override PartName="/ppt/slides/slide7.xml" ContentType="application/vnd.openxmlformats-officedocument.presentationml.slide+xml"/>
  <Override PartName="/ppt/viewProps.xml" ContentType="application/vnd.openxmlformats-officedocument.presentationml.viewProps+xml"/>
  <Override PartName="/ppt/embeddings/oleObject127.bin" ContentType="application/vnd.openxmlformats-officedocument.oleObject"/>
  <Override PartName="/ppt/notesSlides/notesSlide4.xml" ContentType="application/vnd.openxmlformats-officedocument.presentationml.notesSlide+xml"/>
  <Override PartName="/ppt/embeddings/oleObject68.bin" ContentType="application/vnd.openxmlformats-officedocument.oleObject"/>
  <Override PartName="/ppt/embeddings/oleObject31.bin" ContentType="application/vnd.openxmlformats-officedocument.oleObject"/>
  <Override PartName="/ppt/slides/slide13.xml" ContentType="application/vnd.openxmlformats-officedocument.presentationml.slide+xml"/>
  <Override PartName="/ppt/embeddings/oleObject84.bin" ContentType="application/vnd.openxmlformats-officedocument.oleObject"/>
  <Override PartName="/ppt/notesSlides/notesSlide17.xml" ContentType="application/vnd.openxmlformats-officedocument.presentationml.notesSlide+xml"/>
  <Override PartName="/ppt/embeddings/oleObject72.bin" ContentType="application/vnd.openxmlformats-officedocument.oleObject"/>
  <Override PartName="/ppt/embeddings/oleObject114.bin" ContentType="application/vnd.openxmlformats-officedocument.oleObject"/>
  <Override PartName="/ppt/embeddings/oleObject62.bin" ContentType="application/vnd.openxmlformats-officedocument.oleObject"/>
  <Override PartName="/ppt/notesSlides/notesSlide6.xml" ContentType="application/vnd.openxmlformats-officedocument.presentationml.notesSlide+xml"/>
  <Override PartName="/ppt/embeddings/oleObject3.bin" ContentType="application/vnd.openxmlformats-officedocument.oleObject"/>
  <Override PartName="/ppt/embeddings/oleObject119.bin" ContentType="application/vnd.openxmlformats-officedocument.oleObject"/>
  <Override PartName="/ppt/slideLayouts/slideLayout4.xml" ContentType="application/vnd.openxmlformats-officedocument.presentationml.slideLayout+xml"/>
  <Override PartName="/ppt/embeddings/oleObject54.bin" ContentType="application/vnd.openxmlformats-officedocument.oleObject"/>
  <Override PartName="/ppt/slideLayouts/slideLayout2.xml" ContentType="application/vnd.openxmlformats-officedocument.presentationml.slideLayout+xml"/>
  <Override PartName="/ppt/embeddings/oleObject125.bin" ContentType="application/vnd.openxmlformats-officedocument.oleObject"/>
  <Override PartName="/ppt/embeddings/oleObject50.bin" ContentType="application/vnd.openxmlformats-officedocument.oleObject"/>
  <Override PartName="/ppt/slideLayouts/slideLayout6.xml" ContentType="application/vnd.openxmlformats-officedocument.presentationml.slideLayout+xml"/>
  <Default Extension="emf" ContentType="image/x-emf"/>
  <Override PartName="/ppt/embeddings/oleObject59.bin" ContentType="application/vnd.openxmlformats-officedocument.oleObject"/>
  <Override PartName="/ppt/embeddings/oleObject133.bin" ContentType="application/vnd.openxmlformats-officedocument.oleObject"/>
  <Override PartName="/ppt/embeddings/oleObject129.bin" ContentType="application/vnd.openxmlformats-officedocument.oleObject"/>
  <Override PartName="/ppt/embeddings/oleObject89.bin" ContentType="application/vnd.openxmlformats-officedocument.oleObject"/>
  <Override PartName="/ppt/embeddings/oleObject10.bin" ContentType="application/vnd.openxmlformats-officedocument.oleObject"/>
  <Override PartName="/ppt/presProps.xml" ContentType="application/vnd.openxmlformats-officedocument.presentationml.presProps+xml"/>
  <Override PartName="/ppt/notesSlides/notesSlide18.xml" ContentType="application/vnd.openxmlformats-officedocument.presentationml.notesSlide+xml"/>
  <Override PartName="/ppt/embeddings/oleObject88.bin" ContentType="application/vnd.openxmlformats-officedocument.oleObject"/>
  <Override PartName="/ppt/embeddings/oleObject15.bin" ContentType="application/vnd.openxmlformats-officedocument.oleObject"/>
  <Override PartName="/ppt/embeddings/oleObject81.bin" ContentType="application/vnd.openxmlformats-officedocument.oleObject"/>
  <Override PartName="/ppt/slides/slide27.xml" ContentType="application/vnd.openxmlformats-officedocument.presentationml.slide+xml"/>
  <Override PartName="/ppt/embeddings/oleObject9.bin" ContentType="application/vnd.openxmlformats-officedocument.oleObject"/>
  <Override PartName="/ppt/embeddings/oleObject51.bin" ContentType="application/vnd.openxmlformats-officedocument.oleObject"/>
  <Override PartName="/ppt/embeddings/oleObject90.bin" ContentType="application/vnd.openxmlformats-officedocument.oleObject"/>
  <Override PartName="/ppt/notesSlides/notesSlide10.xml" ContentType="application/vnd.openxmlformats-officedocument.presentationml.notesSlide+xml"/>
  <Override PartName="/ppt/embeddings/oleObject27.bin" ContentType="application/vnd.openxmlformats-officedocument.oleObject"/>
  <Override PartName="/ppt/embeddings/oleObject39.bin" ContentType="application/vnd.openxmlformats-officedocument.oleObject"/>
  <Override PartName="/ppt/embeddings/oleObject120.bin" ContentType="application/vnd.openxmlformats-officedocument.oleObject"/>
  <Override PartName="/ppt/slides/slide12.xml" ContentType="application/vnd.openxmlformats-officedocument.presentationml.slide+xml"/>
  <Override PartName="/ppt/slides/slide46.xml" ContentType="application/vnd.openxmlformats-officedocument.presentationml.slide+xml"/>
  <Override PartName="/ppt/embeddings/oleObject130.bin" ContentType="application/vnd.openxmlformats-officedocument.oleObject"/>
  <Override PartName="/ppt/notesSlides/notesSlide28.xml" ContentType="application/vnd.openxmlformats-officedocument.presentationml.notesSlide+xml"/>
  <Override PartName="/ppt/notesSlides/notesSlide27.xml" ContentType="application/vnd.openxmlformats-officedocument.presentationml.notesSlide+xml"/>
  <Override PartName="/ppt/embeddings/oleObject18.bin" ContentType="application/vnd.openxmlformats-officedocument.oleObject"/>
  <Override PartName="/ppt/embeddings/oleObject117.bin" ContentType="application/vnd.openxmlformats-officedocument.oleObject"/>
  <Override PartName="/ppt/embeddings/oleObject128.bin" ContentType="application/vnd.openxmlformats-officedocument.oleObject"/>
  <Override PartName="/ppt/embeddings/oleObject94.bin" ContentType="application/vnd.openxmlformats-officedocument.oleObject"/>
  <Override PartName="/ppt/slides/slide35.xml" ContentType="application/vnd.openxmlformats-officedocument.presentationml.slide+xml"/>
  <Override PartName="/ppt/slides/slide42.xml" ContentType="application/vnd.openxmlformats-officedocument.presentationml.slide+xml"/>
  <Override PartName="/ppt/embeddings/oleObject20.bin" ContentType="application/vnd.openxmlformats-officedocument.oleObject"/>
  <Override PartName="/ppt/embeddings/oleObject24.bin" ContentType="application/vnd.openxmlformats-officedocument.oleObject"/>
  <Override PartName="/ppt/slideLayouts/slideLayout5.xml" ContentType="application/vnd.openxmlformats-officedocument.presentationml.slideLayout+xml"/>
  <Override PartName="/ppt/embeddings/oleObject33.bin" ContentType="application/vnd.openxmlformats-officedocument.oleObject"/>
  <Override PartName="/ppt/embeddings/oleObject70.bin" ContentType="application/vnd.openxmlformats-officedocument.oleObject"/>
  <Override PartName="/ppt/notesSlides/notesSlide29.xml" ContentType="application/vnd.openxmlformats-officedocument.presentationml.notesSlide+xml"/>
  <Override PartName="/ppt/notesSlides/notesSlide7.xml" ContentType="application/vnd.openxmlformats-officedocument.presentationml.notesSlide+xml"/>
  <Override PartName="/ppt/embeddings/oleObject26.bin" ContentType="application/vnd.openxmlformats-officedocument.oleObject"/>
  <Override PartName="/ppt/embeddings/oleObject123.bin" ContentType="application/vnd.openxmlformats-officedocument.oleObject"/>
  <Override PartName="/ppt/slides/slide34.xml" ContentType="application/vnd.openxmlformats-officedocument.presentationml.slide+xml"/>
  <Override PartName="/ppt/notesSlides/notesSlide12.xml" ContentType="application/vnd.openxmlformats-officedocument.presentationml.notesSlide+xml"/>
  <Override PartName="/ppt/embeddings/oleObject47.bin" ContentType="application/vnd.openxmlformats-officedocument.oleObject"/>
  <Override PartName="/ppt/notesSlides/notesSlide5.xml" ContentType="application/vnd.openxmlformats-officedocument.presentationml.notesSlide+xml"/>
  <Override PartName="/ppt/embeddings/oleObject17.bin" ContentType="application/vnd.openxmlformats-officedocument.oleObject"/>
  <Override PartName="/ppt/slideLayouts/slideLayout1.xml" ContentType="application/vnd.openxmlformats-officedocument.presentationml.slideLayout+xml"/>
  <Override PartName="/ppt/theme/theme1.xml" ContentType="application/vnd.openxmlformats-officedocument.theme+xml"/>
  <Override PartName="/ppt/embeddings/oleObject57.bin" ContentType="application/vnd.openxmlformats-officedocument.oleObject"/>
  <Override PartName="/ppt/embeddings/oleObject46.bin" ContentType="application/vnd.openxmlformats-officedocument.oleObject"/>
  <Override PartName="/ppt/embeddings/oleObject65.bin" ContentType="application/vnd.openxmlformats-officedocument.oleObject"/>
  <Override PartName="/ppt/slides/slide5.xml" ContentType="application/vnd.openxmlformats-officedocument.presentationml.slide+xml"/>
  <Override PartName="/ppt/slideLayouts/slideLayout7.xml" ContentType="application/vnd.openxmlformats-officedocument.presentationml.slideLayout+xml"/>
  <Override PartName="/ppt/embeddings/oleObject97.bin" ContentType="application/vnd.openxmlformats-officedocument.oleObject"/>
  <Override PartName="/ppt/embeddings/oleObject71.bin" ContentType="application/vnd.openxmlformats-officedocument.oleObject"/>
  <Override PartName="/ppt/embeddings/oleObject14.bin" ContentType="application/vnd.openxmlformats-officedocument.oleObject"/>
  <Override PartName="/ppt/slides/slide4.xml" ContentType="application/vnd.openxmlformats-officedocument.presentationml.slide+xml"/>
  <Override PartName="/ppt/embeddings/oleObject113.bin" ContentType="application/vnd.openxmlformats-officedocument.oleObject"/>
  <Override PartName="/ppt/embeddings/oleObject21.bin" ContentType="application/vnd.openxmlformats-officedocument.oleObject"/>
  <Override PartName="/ppt/embeddings/oleObject73.bin" ContentType="application/vnd.openxmlformats-officedocument.oleObject"/>
  <Override PartName="/ppt/slides/slide8.xml" ContentType="application/vnd.openxmlformats-officedocument.presentationml.slide+xml"/>
  <Override PartName="/ppt/embeddings/oleObject30.bin" ContentType="application/vnd.openxmlformats-officedocument.oleObject"/>
  <Override PartName="/ppt/embeddings/oleObject106.bin" ContentType="application/vnd.openxmlformats-officedocument.oleObject"/>
  <Override PartName="/ppt/embeddings/oleObject8.bin" ContentType="application/vnd.openxmlformats-officedocument.oleObject"/>
  <Override PartName="/ppt/slides/slide24.xml" ContentType="application/vnd.openxmlformats-officedocument.presentationml.slide+xml"/>
  <Override PartName="/ppt/tags/tag1.xml" ContentType="application/vnd.openxmlformats-officedocument.presentationml.tags+xml"/>
  <Override PartName="/ppt/notesSlides/notesSlide30.xml" ContentType="application/vnd.openxmlformats-officedocument.presentationml.notesSlide+xml"/>
  <Override PartName="/ppt/slides/slide6.xml" ContentType="application/vnd.openxmlformats-officedocument.presentationml.slide+xml"/>
  <Default Extension="pdf" ContentType="application/pdf"/>
  <Override PartName="/ppt/notesSlides/notesSlide20.xml" ContentType="application/vnd.openxmlformats-officedocument.presentationml.notesSlide+xml"/>
  <Override PartName="/ppt/embeddings/oleObject83.bin" ContentType="application/vnd.openxmlformats-officedocument.oleObject"/>
  <Override PartName="/ppt/embeddings/oleObject91.bin" ContentType="application/vnd.openxmlformats-officedocument.oleObje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49"/>
  </p:notesMasterIdLst>
  <p:sldIdLst>
    <p:sldId id="290" r:id="rId2"/>
    <p:sldId id="305" r:id="rId3"/>
    <p:sldId id="338" r:id="rId4"/>
    <p:sldId id="352" r:id="rId5"/>
    <p:sldId id="365" r:id="rId6"/>
    <p:sldId id="354" r:id="rId7"/>
    <p:sldId id="379" r:id="rId8"/>
    <p:sldId id="380" r:id="rId9"/>
    <p:sldId id="366" r:id="rId10"/>
    <p:sldId id="353" r:id="rId11"/>
    <p:sldId id="407" r:id="rId12"/>
    <p:sldId id="408" r:id="rId13"/>
    <p:sldId id="409" r:id="rId14"/>
    <p:sldId id="410" r:id="rId15"/>
    <p:sldId id="375" r:id="rId16"/>
    <p:sldId id="376" r:id="rId17"/>
    <p:sldId id="377" r:id="rId18"/>
    <p:sldId id="334" r:id="rId19"/>
    <p:sldId id="341" r:id="rId20"/>
    <p:sldId id="382" r:id="rId21"/>
    <p:sldId id="386" r:id="rId22"/>
    <p:sldId id="350" r:id="rId23"/>
    <p:sldId id="403" r:id="rId24"/>
    <p:sldId id="335" r:id="rId25"/>
    <p:sldId id="383" r:id="rId26"/>
    <p:sldId id="404" r:id="rId27"/>
    <p:sldId id="384" r:id="rId28"/>
    <p:sldId id="385" r:id="rId29"/>
    <p:sldId id="391" r:id="rId30"/>
    <p:sldId id="405" r:id="rId31"/>
    <p:sldId id="406" r:id="rId32"/>
    <p:sldId id="394" r:id="rId33"/>
    <p:sldId id="395" r:id="rId34"/>
    <p:sldId id="396" r:id="rId35"/>
    <p:sldId id="397" r:id="rId36"/>
    <p:sldId id="398" r:id="rId37"/>
    <p:sldId id="399" r:id="rId38"/>
    <p:sldId id="400" r:id="rId39"/>
    <p:sldId id="401" r:id="rId40"/>
    <p:sldId id="402" r:id="rId41"/>
    <p:sldId id="337" r:id="rId42"/>
    <p:sldId id="387" r:id="rId43"/>
    <p:sldId id="388" r:id="rId44"/>
    <p:sldId id="389" r:id="rId45"/>
    <p:sldId id="339" r:id="rId46"/>
    <p:sldId id="390" r:id="rId47"/>
    <p:sldId id="311" r:id="rId48"/>
  </p:sldIdLst>
  <p:sldSz cx="9144000" cy="6858000" type="screen4x3"/>
  <p:notesSz cx="6858000" cy="9144000"/>
  <p:custDataLst>
    <p:tags r:id="rId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99"/>
    <a:srgbClr val="FFFFCC"/>
    <a:srgbClr val="FF6699"/>
    <a:srgbClr val="E5F3F7"/>
    <a:srgbClr val="FF99CC"/>
    <a:srgbClr val="FF9900"/>
    <a:srgbClr val="FF33CC"/>
  </p:clrMru>
</p:presentationPr>
</file>

<file path=ppt/tableStyles.xml><?xml version="1.0" encoding="utf-8"?>
<a:tblStyleLst xmlns:a="http://schemas.openxmlformats.org/drawingml/2006/main" def="{5C22544A-7EE6-4342-B048-85BDC9FD1C3A}">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0432" autoAdjust="0"/>
    <p:restoredTop sz="88208" autoAdjust="0"/>
  </p:normalViewPr>
  <p:slideViewPr>
    <p:cSldViewPr>
      <p:cViewPr>
        <p:scale>
          <a:sx n="150" d="100"/>
          <a:sy n="150" d="100"/>
        </p:scale>
        <p:origin x="-936"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printerSettings" Target="printerSettings/printerSettings1.bin"/><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notesMaster" Target="notesMasters/notesMaster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tags" Target="tags/tag1.xml"/><Relationship Id="rId55" Type="http://schemas.openxmlformats.org/officeDocument/2006/relationships/tableStyles" Target="tableStyle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presProps" Target="presProps.xml"/><Relationship Id="rId54" Type="http://schemas.openxmlformats.org/officeDocument/2006/relationships/theme" Target="theme/theme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6.wmf"/><Relationship Id="rId4" Type="http://schemas.openxmlformats.org/officeDocument/2006/relationships/image" Target="../media/image82.wmf"/><Relationship Id="rId5" Type="http://schemas.openxmlformats.org/officeDocument/2006/relationships/image" Target="../media/image83.wmf"/><Relationship Id="rId7" Type="http://schemas.openxmlformats.org/officeDocument/2006/relationships/image" Target="../media/image85.wmf"/><Relationship Id="rId1" Type="http://schemas.openxmlformats.org/officeDocument/2006/relationships/image" Target="../media/image79.wmf"/><Relationship Id="rId2" Type="http://schemas.openxmlformats.org/officeDocument/2006/relationships/image" Target="../media/image80.wmf"/><Relationship Id="rId3" Type="http://schemas.openxmlformats.org/officeDocument/2006/relationships/image" Target="../media/image81.wmf"/><Relationship Id="rId6" Type="http://schemas.openxmlformats.org/officeDocument/2006/relationships/image" Target="../media/image84.wmf"/></Relationships>
</file>

<file path=ppt/drawings/_rels/vmlDrawing11.vml.rels><?xml version="1.0" encoding="UTF-8" standalone="yes"?>
<Relationships xmlns="http://schemas.openxmlformats.org/package/2006/relationships"><Relationship Id="rId4" Type="http://schemas.openxmlformats.org/officeDocument/2006/relationships/image" Target="../media/image90.wmf"/><Relationship Id="rId1" Type="http://schemas.openxmlformats.org/officeDocument/2006/relationships/image" Target="../media/image87.wmf"/><Relationship Id="rId2" Type="http://schemas.openxmlformats.org/officeDocument/2006/relationships/image" Target="../media/image88.wmf"/><Relationship Id="rId3" Type="http://schemas.openxmlformats.org/officeDocument/2006/relationships/image" Target="../media/image89.wmf"/><Relationship Id="rId5" Type="http://schemas.openxmlformats.org/officeDocument/2006/relationships/image" Target="../media/image91.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6.pict"/></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06.pict"/><Relationship Id="rId4" Type="http://schemas.openxmlformats.org/officeDocument/2006/relationships/image" Target="../media/image102.wmf"/><Relationship Id="rId5" Type="http://schemas.openxmlformats.org/officeDocument/2006/relationships/image" Target="../media/image103.wmf"/><Relationship Id="rId7" Type="http://schemas.openxmlformats.org/officeDocument/2006/relationships/image" Target="../media/image105.pict"/><Relationship Id="rId1" Type="http://schemas.openxmlformats.org/officeDocument/2006/relationships/image" Target="../media/image99.wmf"/><Relationship Id="rId2" Type="http://schemas.openxmlformats.org/officeDocument/2006/relationships/image" Target="../media/image100.wmf"/><Relationship Id="rId9" Type="http://schemas.openxmlformats.org/officeDocument/2006/relationships/image" Target="../media/image107.pict"/><Relationship Id="rId3" Type="http://schemas.openxmlformats.org/officeDocument/2006/relationships/image" Target="../media/image101.wmf"/><Relationship Id="rId6" Type="http://schemas.openxmlformats.org/officeDocument/2006/relationships/image" Target="../media/image104.wmf"/></Relationships>
</file>

<file path=ppt/drawings/_rels/vmlDrawing14.vml.rels><?xml version="1.0" encoding="UTF-8" standalone="yes"?>
<Relationships xmlns="http://schemas.openxmlformats.org/package/2006/relationships"><Relationship Id="rId4" Type="http://schemas.openxmlformats.org/officeDocument/2006/relationships/image" Target="../media/image111.wmf"/><Relationship Id="rId5" Type="http://schemas.openxmlformats.org/officeDocument/2006/relationships/image" Target="../media/image112.wmf"/><Relationship Id="rId7" Type="http://schemas.openxmlformats.org/officeDocument/2006/relationships/image" Target="../media/image114.wmf"/><Relationship Id="rId1" Type="http://schemas.openxmlformats.org/officeDocument/2006/relationships/image" Target="../media/image108.wmf"/><Relationship Id="rId2" Type="http://schemas.openxmlformats.org/officeDocument/2006/relationships/image" Target="../media/image109.wmf"/><Relationship Id="rId3" Type="http://schemas.openxmlformats.org/officeDocument/2006/relationships/image" Target="../media/image110.wmf"/><Relationship Id="rId6" Type="http://schemas.openxmlformats.org/officeDocument/2006/relationships/image" Target="../media/image11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17.pict"/><Relationship Id="rId3" Type="http://schemas.openxmlformats.org/officeDocument/2006/relationships/image" Target="../media/image108.wmf"/><Relationship Id="rId1" Type="http://schemas.openxmlformats.org/officeDocument/2006/relationships/image" Target="../media/image116.pict"/></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7.pict"/></Relationships>
</file>

<file path=ppt/drawings/_rels/vmlDrawing2.vml.rels><?xml version="1.0" encoding="UTF-8" standalone="yes"?>
<Relationships xmlns="http://schemas.openxmlformats.org/package/2006/relationships"><Relationship Id="rId4" Type="http://schemas.openxmlformats.org/officeDocument/2006/relationships/image" Target="../media/image12.wmf"/><Relationship Id="rId1" Type="http://schemas.openxmlformats.org/officeDocument/2006/relationships/image" Target="../media/image5.emf"/><Relationship Id="rId2" Type="http://schemas.openxmlformats.org/officeDocument/2006/relationships/image" Target="../media/image10.wmf"/><Relationship Id="rId3" Type="http://schemas.openxmlformats.org/officeDocument/2006/relationships/image" Target="../media/image11.wmf"/><Relationship Id="rId5"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2.wmf"/><Relationship Id="rId4" Type="http://schemas.openxmlformats.org/officeDocument/2006/relationships/image" Target="../media/image18.wmf"/><Relationship Id="rId5" Type="http://schemas.openxmlformats.org/officeDocument/2006/relationships/image" Target="../media/image19.wmf"/><Relationship Id="rId7" Type="http://schemas.openxmlformats.org/officeDocument/2006/relationships/image" Target="../media/image21.wmf"/><Relationship Id="rId1" Type="http://schemas.openxmlformats.org/officeDocument/2006/relationships/image" Target="../media/image5.emf"/><Relationship Id="rId2" Type="http://schemas.openxmlformats.org/officeDocument/2006/relationships/image" Target="../media/image16.wmf"/><Relationship Id="rId9" Type="http://schemas.openxmlformats.org/officeDocument/2006/relationships/image" Target="../media/image23.wmf"/><Relationship Id="rId3" Type="http://schemas.openxmlformats.org/officeDocument/2006/relationships/image" Target="../media/image17.wmf"/><Relationship Id="rId6"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4" Type="http://schemas.openxmlformats.org/officeDocument/2006/relationships/image" Target="../media/image29.wmf"/><Relationship Id="rId5" Type="http://schemas.openxmlformats.org/officeDocument/2006/relationships/image" Target="../media/image30.wmf"/><Relationship Id="rId7" Type="http://schemas.openxmlformats.org/officeDocument/2006/relationships/image" Target="../media/image32.wmf"/><Relationship Id="rId1" Type="http://schemas.openxmlformats.org/officeDocument/2006/relationships/image" Target="../media/image28.emf"/><Relationship Id="rId2" Type="http://schemas.openxmlformats.org/officeDocument/2006/relationships/image" Target="../media/image17.wmf"/><Relationship Id="rId3" Type="http://schemas.openxmlformats.org/officeDocument/2006/relationships/image" Target="../media/image16.wmf"/><Relationship Id="rId6"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1" Type="http://schemas.openxmlformats.org/officeDocument/2006/relationships/image" Target="../media/image56.wmf"/><Relationship Id="rId7" Type="http://schemas.openxmlformats.org/officeDocument/2006/relationships/image" Target="../media/image33.wmf"/><Relationship Id="rId1" Type="http://schemas.openxmlformats.org/officeDocument/2006/relationships/image" Target="../media/image16.wmf"/><Relationship Id="rId24" Type="http://schemas.openxmlformats.org/officeDocument/2006/relationships/image" Target="../media/image49.wmf"/><Relationship Id="rId25" Type="http://schemas.openxmlformats.org/officeDocument/2006/relationships/image" Target="../media/image50.wmf"/><Relationship Id="rId8" Type="http://schemas.openxmlformats.org/officeDocument/2006/relationships/image" Target="../media/image34.wmf"/><Relationship Id="rId13" Type="http://schemas.openxmlformats.org/officeDocument/2006/relationships/image" Target="../media/image38.wmf"/><Relationship Id="rId10" Type="http://schemas.openxmlformats.org/officeDocument/2006/relationships/image" Target="../media/image20.wmf"/><Relationship Id="rId12" Type="http://schemas.openxmlformats.org/officeDocument/2006/relationships/image" Target="../media/image37.wmf"/><Relationship Id="rId17" Type="http://schemas.openxmlformats.org/officeDocument/2006/relationships/image" Target="../media/image42.wmf"/><Relationship Id="rId9" Type="http://schemas.openxmlformats.org/officeDocument/2006/relationships/image" Target="../media/image35.wmf"/><Relationship Id="rId18" Type="http://schemas.openxmlformats.org/officeDocument/2006/relationships/image" Target="../media/image43.wmf"/><Relationship Id="rId3" Type="http://schemas.openxmlformats.org/officeDocument/2006/relationships/image" Target="../media/image18.wmf"/><Relationship Id="rId27" Type="http://schemas.openxmlformats.org/officeDocument/2006/relationships/image" Target="../media/image52.wmf"/><Relationship Id="rId14" Type="http://schemas.openxmlformats.org/officeDocument/2006/relationships/image" Target="../media/image39.wmf"/><Relationship Id="rId23" Type="http://schemas.openxmlformats.org/officeDocument/2006/relationships/image" Target="../media/image48.wmf"/><Relationship Id="rId4" Type="http://schemas.openxmlformats.org/officeDocument/2006/relationships/image" Target="../media/image21.wmf"/><Relationship Id="rId28" Type="http://schemas.openxmlformats.org/officeDocument/2006/relationships/image" Target="../media/image53.wmf"/><Relationship Id="rId26" Type="http://schemas.openxmlformats.org/officeDocument/2006/relationships/image" Target="../media/image51.wmf"/><Relationship Id="rId30" Type="http://schemas.openxmlformats.org/officeDocument/2006/relationships/image" Target="../media/image55.wmf"/><Relationship Id="rId11" Type="http://schemas.openxmlformats.org/officeDocument/2006/relationships/image" Target="../media/image36.wmf"/><Relationship Id="rId29" Type="http://schemas.openxmlformats.org/officeDocument/2006/relationships/image" Target="../media/image54.wmf"/><Relationship Id="rId6" Type="http://schemas.openxmlformats.org/officeDocument/2006/relationships/image" Target="../media/image23.wmf"/><Relationship Id="rId16" Type="http://schemas.openxmlformats.org/officeDocument/2006/relationships/image" Target="../media/image41.wmf"/><Relationship Id="rId5" Type="http://schemas.openxmlformats.org/officeDocument/2006/relationships/image" Target="../media/image22.wmf"/><Relationship Id="rId15" Type="http://schemas.openxmlformats.org/officeDocument/2006/relationships/image" Target="../media/image40.wmf"/><Relationship Id="rId19" Type="http://schemas.openxmlformats.org/officeDocument/2006/relationships/image" Target="../media/image44.wmf"/><Relationship Id="rId20" Type="http://schemas.openxmlformats.org/officeDocument/2006/relationships/image" Target="../media/image45.wmf"/><Relationship Id="rId22" Type="http://schemas.openxmlformats.org/officeDocument/2006/relationships/image" Target="../media/image47.wmf"/><Relationship Id="rId21" Type="http://schemas.openxmlformats.org/officeDocument/2006/relationships/image" Target="../media/image46.wmf"/><Relationship Id="rId2"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4" Type="http://schemas.openxmlformats.org/officeDocument/2006/relationships/image" Target="../media/image60.wmf"/><Relationship Id="rId5" Type="http://schemas.openxmlformats.org/officeDocument/2006/relationships/image" Target="../media/image61.wmf"/><Relationship Id="rId7" Type="http://schemas.openxmlformats.org/officeDocument/2006/relationships/image" Target="../media/image63.wmf"/><Relationship Id="rId1" Type="http://schemas.openxmlformats.org/officeDocument/2006/relationships/image" Target="../media/image57.wmf"/><Relationship Id="rId2" Type="http://schemas.openxmlformats.org/officeDocument/2006/relationships/image" Target="../media/image58.wmf"/><Relationship Id="rId3" Type="http://schemas.openxmlformats.org/officeDocument/2006/relationships/image" Target="../media/image59.wmf"/><Relationship Id="rId6"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68.wmf"/><Relationship Id="rId5" Type="http://schemas.openxmlformats.org/officeDocument/2006/relationships/image" Target="../media/image69.wmf"/><Relationship Id="rId7" Type="http://schemas.openxmlformats.org/officeDocument/2006/relationships/image" Target="../media/image71.wmf"/><Relationship Id="rId1" Type="http://schemas.openxmlformats.org/officeDocument/2006/relationships/image" Target="../media/image65.wmf"/><Relationship Id="rId2" Type="http://schemas.openxmlformats.org/officeDocument/2006/relationships/image" Target="../media/image66.wmf"/><Relationship Id="rId3" Type="http://schemas.openxmlformats.org/officeDocument/2006/relationships/image" Target="../media/image67.wmf"/><Relationship Id="rId6" Type="http://schemas.openxmlformats.org/officeDocument/2006/relationships/image" Target="../media/image70.wmf"/></Relationships>
</file>

<file path=ppt/drawings/_rels/vmlDrawing9.vml.rels><?xml version="1.0" encoding="UTF-8" standalone="yes"?>
<Relationships xmlns="http://schemas.openxmlformats.org/package/2006/relationships"><Relationship Id="rId6" Type="http://schemas.openxmlformats.org/officeDocument/2006/relationships/image" Target="../media/image22.wmf"/><Relationship Id="rId4" Type="http://schemas.openxmlformats.org/officeDocument/2006/relationships/image" Target="../media/image78.wmf"/><Relationship Id="rId1" Type="http://schemas.openxmlformats.org/officeDocument/2006/relationships/image" Target="../media/image16.wmf"/><Relationship Id="rId2" Type="http://schemas.openxmlformats.org/officeDocument/2006/relationships/image" Target="../media/image17.wmf"/><Relationship Id="rId3" Type="http://schemas.openxmlformats.org/officeDocument/2006/relationships/image" Target="../media/image20.wmf"/><Relationship Id="rId5"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DBCC51-9A25-4824-B768-69D4DE1EC3C2}" type="datetimeFigureOut">
              <a:rPr lang="zh-CN" altLang="en-US" smtClean="0"/>
              <a:pPr/>
              <a:t>4/25/09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B059D-2BA2-43D7-A1C7-5398175CF68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3</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15</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20</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21</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25</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F1B059D-2BA2-43D7-A1C7-5398175CF68A}" type="slidenum">
              <a:rPr lang="zh-CN" altLang="en-US" smtClean="0"/>
              <a:pPr/>
              <a:t>5</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27</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28</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Define the embedded </a:t>
            </a:r>
            <a:r>
              <a:rPr lang="en-US" baseline="0" dirty="0" err="1" smtClean="0"/>
              <a:t>markov</a:t>
            </a:r>
            <a:r>
              <a:rPr lang="en-US" baseline="0" dirty="0" smtClean="0"/>
              <a:t> chain from </a:t>
            </a:r>
            <a:r>
              <a:rPr lang="en-US" baseline="0" dirty="0" err="1" smtClean="0"/>
              <a:t>Q(t</a:t>
            </a:r>
            <a:r>
              <a:rPr lang="en-US" baseline="0" dirty="0" smtClean="0"/>
              <a:t>) and Point out the birth death dynamics and </a:t>
            </a:r>
            <a:r>
              <a:rPr lang="en-US" dirty="0" smtClean="0"/>
              <a:t>the associated transition </a:t>
            </a:r>
            <a:r>
              <a:rPr lang="en-US" dirty="0" err="1" smtClean="0"/>
              <a:t>probabilty</a:t>
            </a:r>
            <a:r>
              <a:rPr lang="en-US" dirty="0" smtClean="0"/>
              <a:t>,</a:t>
            </a:r>
            <a:r>
              <a:rPr lang="en-US" baseline="0" dirty="0" smtClean="0"/>
              <a:t> draw the transition diagram of the QSI transition probability.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smtClean="0"/>
              <a:t>Write down the global state transition probability (including CSI and QSI), our per-stage reward, our action .. (associate the general MDP components in the previous page </a:t>
            </a:r>
            <a:r>
              <a:rPr lang="en-US" baseline="0" dirty="0" err="1" smtClean="0">
                <a:sym typeface="Wingdings"/>
              </a:rPr>
              <a:t></a:t>
            </a:r>
            <a:r>
              <a:rPr lang="en-US" baseline="0" dirty="0" smtClean="0">
                <a:sym typeface="Wingdings"/>
              </a:rPr>
              <a:t> our specific situation)</a:t>
            </a: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smtClean="0"/>
              <a:t>The above MDP formulation is complicated due to continuous state space (CSI) </a:t>
            </a:r>
            <a:r>
              <a:rPr lang="en-US" baseline="0" dirty="0" err="1" smtClean="0">
                <a:sym typeface="Wingdings"/>
              </a:rPr>
              <a:t></a:t>
            </a:r>
            <a:r>
              <a:rPr lang="en-US" baseline="0" dirty="0" smtClean="0">
                <a:sym typeface="Wingdings"/>
              </a:rPr>
              <a:t> package into a lemma that the problem is equivalent to a reduced state MDP. </a:t>
            </a:r>
            <a:r>
              <a:rPr lang="en-US" baseline="0" dirty="0" smtClean="0"/>
              <a:t> (MDP in terms of QSI transition only)…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29</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Define the embedded </a:t>
            </a:r>
            <a:r>
              <a:rPr lang="en-US" baseline="0" dirty="0" err="1" smtClean="0"/>
              <a:t>markov</a:t>
            </a:r>
            <a:r>
              <a:rPr lang="en-US" baseline="0" dirty="0" smtClean="0"/>
              <a:t> chain from </a:t>
            </a:r>
            <a:r>
              <a:rPr lang="en-US" baseline="0" dirty="0" err="1" smtClean="0"/>
              <a:t>Q(t</a:t>
            </a:r>
            <a:r>
              <a:rPr lang="en-US" baseline="0" dirty="0" smtClean="0"/>
              <a:t>) and Point out the birth death dynamics and </a:t>
            </a:r>
            <a:r>
              <a:rPr lang="en-US" dirty="0" smtClean="0"/>
              <a:t>the associated transition </a:t>
            </a:r>
            <a:r>
              <a:rPr lang="en-US" dirty="0" err="1" smtClean="0"/>
              <a:t>probabilty</a:t>
            </a:r>
            <a:r>
              <a:rPr lang="en-US" dirty="0" smtClean="0"/>
              <a:t>,</a:t>
            </a:r>
            <a:r>
              <a:rPr lang="en-US" baseline="0" dirty="0" smtClean="0"/>
              <a:t> draw the transition diagram of the QSI transition probability.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smtClean="0"/>
              <a:t>Write down the global state transition probability (including CSI and QSI), our per-stage reward, our action .. (associate the general MDP components in the previous page </a:t>
            </a:r>
            <a:r>
              <a:rPr lang="en-US" baseline="0" dirty="0" err="1" smtClean="0">
                <a:sym typeface="Wingdings"/>
              </a:rPr>
              <a:t></a:t>
            </a:r>
            <a:r>
              <a:rPr lang="en-US" baseline="0" dirty="0" smtClean="0">
                <a:sym typeface="Wingdings"/>
              </a:rPr>
              <a:t> our specific situation)</a:t>
            </a: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baseline="0" dirty="0" smtClean="0"/>
              <a:t>The above MDP formulation is complicated due to continuous state space (CSI) </a:t>
            </a:r>
            <a:r>
              <a:rPr lang="en-US" baseline="0" dirty="0" err="1" smtClean="0">
                <a:sym typeface="Wingdings"/>
              </a:rPr>
              <a:t></a:t>
            </a:r>
            <a:r>
              <a:rPr lang="en-US" baseline="0" dirty="0" smtClean="0">
                <a:sym typeface="Wingdings"/>
              </a:rPr>
              <a:t> package into a lemma that the problem is equivalent to a reduced state MDP. </a:t>
            </a:r>
            <a:r>
              <a:rPr lang="en-US" baseline="0" dirty="0" smtClean="0"/>
              <a:t> (MDP in terms of QSI transition only)…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30</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31</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32</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33</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34</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37</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F1B059D-2BA2-43D7-A1C7-5398175CF68A}" type="slidenum">
              <a:rPr lang="zh-CN" altLang="en-US" smtClean="0"/>
              <a:pPr/>
              <a:t>41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6</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42</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44</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F1B059D-2BA2-43D7-A1C7-5398175CF68A}" type="slidenum">
              <a:rPr lang="zh-CN" altLang="en-US" smtClean="0"/>
              <a:pPr/>
              <a:t>45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1B059D-2BA2-43D7-A1C7-5398175CF68A}" type="slidenum">
              <a:rPr lang="zh-CN" altLang="en-US" smtClean="0"/>
              <a:pPr/>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1B96B58-4CB0-4879-AEBA-C3C457EB828B}" type="datetime1">
              <a:rPr lang="zh-CN" altLang="en-US" smtClean="0"/>
              <a:pPr/>
              <a:t>4/25/09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762A225-7500-4B1E-B778-AE46827858EE}" type="datetime1">
              <a:rPr lang="zh-CN" altLang="en-US" smtClean="0"/>
              <a:pPr/>
              <a:t>4/25/09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A58BB08-7323-438A-822B-241250880177}" type="datetime1">
              <a:rPr lang="zh-CN" altLang="en-US" smtClean="0"/>
              <a:pPr/>
              <a:t>4/25/09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034606F-1456-405E-975F-70EDA5AB2F46}" type="datetime1">
              <a:rPr lang="zh-CN" altLang="en-US" smtClean="0"/>
              <a:pPr/>
              <a:t>4/25/09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BD2D934-719A-4CE5-A347-FDCC37FB6EDE}" type="datetime1">
              <a:rPr lang="zh-CN" altLang="en-US" smtClean="0"/>
              <a:pPr/>
              <a:t>4/25/09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D48C8B0-7C0B-49A1-AC58-7C38F0A02FEE}" type="datetime1">
              <a:rPr lang="zh-CN" altLang="en-US" smtClean="0"/>
              <a:pPr/>
              <a:t>4/25/09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9A0FC65-298A-40EC-B6E7-C482237FC417}" type="datetime1">
              <a:rPr lang="zh-CN" altLang="en-US" smtClean="0"/>
              <a:pPr/>
              <a:t>4/25/09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CA07B83-6600-4ABC-AA84-D2465A00916B}" type="datetime1">
              <a:rPr lang="zh-CN" altLang="en-US" smtClean="0"/>
              <a:pPr/>
              <a:t>4/25/09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B57FA1C-A744-4A41-9815-7831D6034812}" type="datetime1">
              <a:rPr lang="zh-CN" altLang="en-US" smtClean="0"/>
              <a:pPr/>
              <a:t>4/25/09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F6B79E9-9A86-4508-9376-B25BDA067C1C}" type="datetime1">
              <a:rPr lang="zh-CN" altLang="en-US" smtClean="0"/>
              <a:pPr/>
              <a:t>4/25/09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E4D4E7C-CB93-4D7E-9FBC-74E0629B5FF5}" type="datetime1">
              <a:rPr lang="zh-CN" altLang="en-US" smtClean="0"/>
              <a:pPr/>
              <a:t>4/25/09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F03D3-BFB9-424E-8175-0E4F13DC97C6}" type="datetime1">
              <a:rPr lang="zh-CN" altLang="en-US" smtClean="0"/>
              <a:pPr/>
              <a:t>4/25/09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3"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oleObject" Target="../embeddings/oleObject17.bin"/><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4" Type="http://schemas.openxmlformats.org/officeDocument/2006/relationships/oleObject" Target="../embeddings/oleObject18.bin"/><Relationship Id="rId10" Type="http://schemas.openxmlformats.org/officeDocument/2006/relationships/oleObject" Target="../embeddings/oleObject24.bin"/><Relationship Id="rId5" Type="http://schemas.openxmlformats.org/officeDocument/2006/relationships/oleObject" Target="../embeddings/oleObject19.bin"/><Relationship Id="rId7" Type="http://schemas.openxmlformats.org/officeDocument/2006/relationships/oleObject" Target="../embeddings/oleObject21.bin"/><Relationship Id="rId1" Type="http://schemas.openxmlformats.org/officeDocument/2006/relationships/vmlDrawing" Target="../drawings/vmlDrawing5.vml"/><Relationship Id="rId2" Type="http://schemas.openxmlformats.org/officeDocument/2006/relationships/slideLayout" Target="../slideLayouts/slideLayout7.xml"/><Relationship Id="rId9" Type="http://schemas.openxmlformats.org/officeDocument/2006/relationships/oleObject" Target="../embeddings/oleObject23.bin"/><Relationship Id="rId3" Type="http://schemas.openxmlformats.org/officeDocument/2006/relationships/notesSlide" Target="../notesSlides/notesSlide7.xml"/><Relationship Id="rId6"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1" Type="http://schemas.openxmlformats.org/officeDocument/2006/relationships/oleObject" Target="../embeddings/oleObject52.bin"/><Relationship Id="rId34" Type="http://schemas.openxmlformats.org/officeDocument/2006/relationships/oleObject" Target="../embeddings/oleObject55.bin"/><Relationship Id="rId7" Type="http://schemas.openxmlformats.org/officeDocument/2006/relationships/oleObject" Target="../embeddings/oleObject28.bin"/><Relationship Id="rId1" Type="http://schemas.openxmlformats.org/officeDocument/2006/relationships/vmlDrawing" Target="../drawings/vmlDrawing6.vml"/><Relationship Id="rId24" Type="http://schemas.openxmlformats.org/officeDocument/2006/relationships/oleObject" Target="../embeddings/oleObject45.bin"/><Relationship Id="rId25" Type="http://schemas.openxmlformats.org/officeDocument/2006/relationships/oleObject" Target="../embeddings/oleObject46.bin"/><Relationship Id="rId8" Type="http://schemas.openxmlformats.org/officeDocument/2006/relationships/oleObject" Target="../embeddings/oleObject29.bin"/><Relationship Id="rId13" Type="http://schemas.openxmlformats.org/officeDocument/2006/relationships/oleObject" Target="../embeddings/oleObject34.bin"/><Relationship Id="rId10" Type="http://schemas.openxmlformats.org/officeDocument/2006/relationships/oleObject" Target="../embeddings/oleObject31.bin"/><Relationship Id="rId32" Type="http://schemas.openxmlformats.org/officeDocument/2006/relationships/oleObject" Target="../embeddings/oleObject53.bin"/><Relationship Id="rId12" Type="http://schemas.openxmlformats.org/officeDocument/2006/relationships/oleObject" Target="../embeddings/oleObject33.bin"/><Relationship Id="rId17" Type="http://schemas.openxmlformats.org/officeDocument/2006/relationships/oleObject" Target="../embeddings/oleObject38.bin"/><Relationship Id="rId9" Type="http://schemas.openxmlformats.org/officeDocument/2006/relationships/oleObject" Target="../embeddings/oleObject30.bin"/><Relationship Id="rId18" Type="http://schemas.openxmlformats.org/officeDocument/2006/relationships/oleObject" Target="../embeddings/oleObject39.bin"/><Relationship Id="rId3" Type="http://schemas.openxmlformats.org/officeDocument/2006/relationships/notesSlide" Target="../notesSlides/notesSlide13.xml"/><Relationship Id="rId27" Type="http://schemas.openxmlformats.org/officeDocument/2006/relationships/oleObject" Target="../embeddings/oleObject48.bin"/><Relationship Id="rId14" Type="http://schemas.openxmlformats.org/officeDocument/2006/relationships/oleObject" Target="../embeddings/oleObject35.bin"/><Relationship Id="rId23" Type="http://schemas.openxmlformats.org/officeDocument/2006/relationships/oleObject" Target="../embeddings/oleObject44.bin"/><Relationship Id="rId4" Type="http://schemas.openxmlformats.org/officeDocument/2006/relationships/oleObject" Target="../embeddings/oleObject25.bin"/><Relationship Id="rId28" Type="http://schemas.openxmlformats.org/officeDocument/2006/relationships/oleObject" Target="../embeddings/oleObject49.bin"/><Relationship Id="rId26" Type="http://schemas.openxmlformats.org/officeDocument/2006/relationships/oleObject" Target="../embeddings/oleObject47.bin"/><Relationship Id="rId30" Type="http://schemas.openxmlformats.org/officeDocument/2006/relationships/oleObject" Target="../embeddings/oleObject51.bin"/><Relationship Id="rId11" Type="http://schemas.openxmlformats.org/officeDocument/2006/relationships/oleObject" Target="../embeddings/oleObject32.bin"/><Relationship Id="rId29" Type="http://schemas.openxmlformats.org/officeDocument/2006/relationships/oleObject" Target="../embeddings/oleObject50.bin"/><Relationship Id="rId6" Type="http://schemas.openxmlformats.org/officeDocument/2006/relationships/oleObject" Target="../embeddings/oleObject27.bin"/><Relationship Id="rId16" Type="http://schemas.openxmlformats.org/officeDocument/2006/relationships/oleObject" Target="../embeddings/oleObject37.bin"/><Relationship Id="rId33" Type="http://schemas.openxmlformats.org/officeDocument/2006/relationships/oleObject" Target="../embeddings/oleObject54.bin"/><Relationship Id="rId5" Type="http://schemas.openxmlformats.org/officeDocument/2006/relationships/oleObject" Target="../embeddings/oleObject26.bin"/><Relationship Id="rId15" Type="http://schemas.openxmlformats.org/officeDocument/2006/relationships/oleObject" Target="../embeddings/oleObject36.bin"/><Relationship Id="rId19" Type="http://schemas.openxmlformats.org/officeDocument/2006/relationships/oleObject" Target="../embeddings/oleObject40.bin"/><Relationship Id="rId20" Type="http://schemas.openxmlformats.org/officeDocument/2006/relationships/oleObject" Target="../embeddings/oleObject41.bin"/><Relationship Id="rId22" Type="http://schemas.openxmlformats.org/officeDocument/2006/relationships/oleObject" Target="../embeddings/oleObject43.bin"/><Relationship Id="rId21" Type="http://schemas.openxmlformats.org/officeDocument/2006/relationships/oleObject" Target="../embeddings/oleObject42.bin"/><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9.bin"/><Relationship Id="rId4" Type="http://schemas.openxmlformats.org/officeDocument/2006/relationships/image" Target="../media/image64.emf"/><Relationship Id="rId10" Type="http://schemas.openxmlformats.org/officeDocument/2006/relationships/oleObject" Target="../embeddings/oleObject61.bin"/><Relationship Id="rId5" Type="http://schemas.openxmlformats.org/officeDocument/2006/relationships/oleObject" Target="../embeddings/oleObject56.bin"/><Relationship Id="rId7" Type="http://schemas.openxmlformats.org/officeDocument/2006/relationships/oleObject" Target="../embeddings/oleObject58.bin"/><Relationship Id="rId11" Type="http://schemas.openxmlformats.org/officeDocument/2006/relationships/oleObject" Target="../embeddings/oleObject62.bin"/><Relationship Id="rId1" Type="http://schemas.openxmlformats.org/officeDocument/2006/relationships/vmlDrawing" Target="../drawings/vmlDrawing7.vml"/><Relationship Id="rId2" Type="http://schemas.openxmlformats.org/officeDocument/2006/relationships/slideLayout" Target="../slideLayouts/slideLayout7.xml"/><Relationship Id="rId9" Type="http://schemas.openxmlformats.org/officeDocument/2006/relationships/oleObject" Target="../embeddings/oleObject60.bin"/><Relationship Id="rId3" Type="http://schemas.openxmlformats.org/officeDocument/2006/relationships/notesSlide" Target="../notesSlides/notesSlide14.xml"/><Relationship Id="rId6" Type="http://schemas.openxmlformats.org/officeDocument/2006/relationships/oleObject" Target="../embeddings/oleObject57.bin"/></Relationships>
</file>

<file path=ppt/slides/_rels/slide21.xml.rels><?xml version="1.0" encoding="UTF-8" standalone="yes"?>
<Relationships xmlns="http://schemas.openxmlformats.org/package/2006/relationships"><Relationship Id="rId14" Type="http://schemas.openxmlformats.org/officeDocument/2006/relationships/image" Target="../media/image75.png"/><Relationship Id="rId4" Type="http://schemas.openxmlformats.org/officeDocument/2006/relationships/oleObject" Target="../embeddings/oleObject63.bin"/><Relationship Id="rId7" Type="http://schemas.openxmlformats.org/officeDocument/2006/relationships/oleObject" Target="../embeddings/oleObject66.bin"/><Relationship Id="rId11" Type="http://schemas.openxmlformats.org/officeDocument/2006/relationships/image" Target="../media/image72.pdf"/><Relationship Id="rId1" Type="http://schemas.openxmlformats.org/officeDocument/2006/relationships/vmlDrawing" Target="../drawings/vmlDrawing8.vml"/><Relationship Id="rId6" Type="http://schemas.openxmlformats.org/officeDocument/2006/relationships/oleObject" Target="../embeddings/oleObject65.bin"/><Relationship Id="rId16" Type="http://schemas.openxmlformats.org/officeDocument/2006/relationships/image" Target="../media/image77.png"/><Relationship Id="rId8" Type="http://schemas.openxmlformats.org/officeDocument/2006/relationships/oleObject" Target="../embeddings/oleObject67.bin"/><Relationship Id="rId13" Type="http://schemas.openxmlformats.org/officeDocument/2006/relationships/image" Target="../media/image74.pdf"/><Relationship Id="rId10" Type="http://schemas.openxmlformats.org/officeDocument/2006/relationships/oleObject" Target="../embeddings/oleObject69.bin"/><Relationship Id="rId5" Type="http://schemas.openxmlformats.org/officeDocument/2006/relationships/oleObject" Target="../embeddings/oleObject64.bin"/><Relationship Id="rId15" Type="http://schemas.openxmlformats.org/officeDocument/2006/relationships/image" Target="../media/image76.pdf"/><Relationship Id="rId12" Type="http://schemas.openxmlformats.org/officeDocument/2006/relationships/image" Target="../media/image73.png"/><Relationship Id="rId2" Type="http://schemas.openxmlformats.org/officeDocument/2006/relationships/slideLayout" Target="../slideLayouts/slideLayout7.xml"/><Relationship Id="rId9" Type="http://schemas.openxmlformats.org/officeDocument/2006/relationships/oleObject" Target="../embeddings/oleObject68.bin"/><Relationship Id="rId3"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4.bin"/><Relationship Id="rId4" Type="http://schemas.openxmlformats.org/officeDocument/2006/relationships/oleObject" Target="../embeddings/oleObject70.bin"/><Relationship Id="rId5" Type="http://schemas.openxmlformats.org/officeDocument/2006/relationships/oleObject" Target="../embeddings/oleObject71.bin"/><Relationship Id="rId7" Type="http://schemas.openxmlformats.org/officeDocument/2006/relationships/oleObject" Target="../embeddings/oleObject73.bin"/><Relationship Id="rId1" Type="http://schemas.openxmlformats.org/officeDocument/2006/relationships/vmlDrawing" Target="../drawings/vmlDrawing9.vml"/><Relationship Id="rId2" Type="http://schemas.openxmlformats.org/officeDocument/2006/relationships/slideLayout" Target="../slideLayouts/slideLayout7.xml"/><Relationship Id="rId9" Type="http://schemas.openxmlformats.org/officeDocument/2006/relationships/oleObject" Target="../embeddings/oleObject75.bin"/><Relationship Id="rId3" Type="http://schemas.openxmlformats.org/officeDocument/2006/relationships/notesSlide" Target="../notesSlides/notesSlide16.xml"/><Relationship Id="rId6" Type="http://schemas.openxmlformats.org/officeDocument/2006/relationships/oleObject" Target="../embeddings/oleObject7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0.bin"/><Relationship Id="rId4" Type="http://schemas.openxmlformats.org/officeDocument/2006/relationships/oleObject" Target="../embeddings/oleObject76.bin"/><Relationship Id="rId10" Type="http://schemas.openxmlformats.org/officeDocument/2006/relationships/oleObject" Target="../embeddings/oleObject82.bin"/><Relationship Id="rId5" Type="http://schemas.openxmlformats.org/officeDocument/2006/relationships/oleObject" Target="../embeddings/oleObject77.bin"/><Relationship Id="rId7" Type="http://schemas.openxmlformats.org/officeDocument/2006/relationships/oleObject" Target="../embeddings/oleObject79.bin"/><Relationship Id="rId11" Type="http://schemas.openxmlformats.org/officeDocument/2006/relationships/oleObject" Target="../embeddings/oleObject83.bin"/><Relationship Id="rId1" Type="http://schemas.openxmlformats.org/officeDocument/2006/relationships/vmlDrawing" Target="../drawings/vmlDrawing10.vml"/><Relationship Id="rId2" Type="http://schemas.openxmlformats.org/officeDocument/2006/relationships/slideLayout" Target="../slideLayouts/slideLayout7.xml"/><Relationship Id="rId9" Type="http://schemas.openxmlformats.org/officeDocument/2006/relationships/oleObject" Target="../embeddings/oleObject81.bin"/><Relationship Id="rId3" Type="http://schemas.openxmlformats.org/officeDocument/2006/relationships/notesSlide" Target="../notesSlides/notesSlide17.xml"/><Relationship Id="rId6" Type="http://schemas.openxmlformats.org/officeDocument/2006/relationships/oleObject" Target="../embeddings/oleObject78.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oleObject" Target="../embeddings/oleObject84.bin"/><Relationship Id="rId7" Type="http://schemas.openxmlformats.org/officeDocument/2006/relationships/oleObject" Target="../embeddings/oleObject87.bin"/><Relationship Id="rId11" Type="http://schemas.openxmlformats.org/officeDocument/2006/relationships/image" Target="../media/image93.png"/><Relationship Id="rId1" Type="http://schemas.openxmlformats.org/officeDocument/2006/relationships/vmlDrawing" Target="../drawings/vmlDrawing11.vml"/><Relationship Id="rId6" Type="http://schemas.openxmlformats.org/officeDocument/2006/relationships/oleObject" Target="../embeddings/oleObject86.bin"/><Relationship Id="rId8" Type="http://schemas.openxmlformats.org/officeDocument/2006/relationships/oleObject" Target="../embeddings/oleObject88.bin"/><Relationship Id="rId13" Type="http://schemas.openxmlformats.org/officeDocument/2006/relationships/image" Target="../media/image95.png"/><Relationship Id="rId10" Type="http://schemas.openxmlformats.org/officeDocument/2006/relationships/image" Target="../media/image92.pdf"/><Relationship Id="rId5" Type="http://schemas.openxmlformats.org/officeDocument/2006/relationships/oleObject" Target="../embeddings/oleObject85.bin"/><Relationship Id="rId12" Type="http://schemas.openxmlformats.org/officeDocument/2006/relationships/image" Target="../media/image94.pdf"/><Relationship Id="rId2" Type="http://schemas.openxmlformats.org/officeDocument/2006/relationships/slideLayout" Target="../slideLayouts/slideLayout7.xml"/><Relationship Id="rId9" Type="http://schemas.openxmlformats.org/officeDocument/2006/relationships/oleObject" Target="../embeddings/oleObject89.bin"/><Relationship Id="rId3"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4" Type="http://schemas.openxmlformats.org/officeDocument/2006/relationships/oleObject" Target="../embeddings/oleObject90.bin"/><Relationship Id="rId7" Type="http://schemas.openxmlformats.org/officeDocument/2006/relationships/oleObject" Target="../embeddings/oleObject93.bin"/><Relationship Id="rId11" Type="http://schemas.openxmlformats.org/officeDocument/2006/relationships/oleObject" Target="../embeddings/oleObject97.bin"/><Relationship Id="rId1" Type="http://schemas.openxmlformats.org/officeDocument/2006/relationships/vmlDrawing" Target="../drawings/vmlDrawing12.vml"/><Relationship Id="rId6" Type="http://schemas.openxmlformats.org/officeDocument/2006/relationships/oleObject" Target="../embeddings/oleObject92.bin"/><Relationship Id="rId8" Type="http://schemas.openxmlformats.org/officeDocument/2006/relationships/oleObject" Target="../embeddings/oleObject94.bin"/><Relationship Id="rId13" Type="http://schemas.openxmlformats.org/officeDocument/2006/relationships/image" Target="../media/image98.png"/><Relationship Id="rId10" Type="http://schemas.openxmlformats.org/officeDocument/2006/relationships/oleObject" Target="../embeddings/oleObject96.bin"/><Relationship Id="rId5" Type="http://schemas.openxmlformats.org/officeDocument/2006/relationships/oleObject" Target="../embeddings/oleObject91.bin"/><Relationship Id="rId12" Type="http://schemas.openxmlformats.org/officeDocument/2006/relationships/image" Target="../media/image97.pdf"/><Relationship Id="rId2" Type="http://schemas.openxmlformats.org/officeDocument/2006/relationships/slideLayout" Target="../slideLayouts/slideLayout7.xml"/><Relationship Id="rId9" Type="http://schemas.openxmlformats.org/officeDocument/2006/relationships/oleObject" Target="../embeddings/oleObject95.bin"/><Relationship Id="rId3"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4" Type="http://schemas.openxmlformats.org/officeDocument/2006/relationships/oleObject" Target="../embeddings/oleObject108.bin"/><Relationship Id="rId4" Type="http://schemas.openxmlformats.org/officeDocument/2006/relationships/oleObject" Target="../embeddings/oleObject98.bin"/><Relationship Id="rId7" Type="http://schemas.openxmlformats.org/officeDocument/2006/relationships/oleObject" Target="../embeddings/oleObject101.bin"/><Relationship Id="rId11" Type="http://schemas.openxmlformats.org/officeDocument/2006/relationships/oleObject" Target="../embeddings/oleObject105.bin"/><Relationship Id="rId1" Type="http://schemas.openxmlformats.org/officeDocument/2006/relationships/vmlDrawing" Target="../drawings/vmlDrawing13.vml"/><Relationship Id="rId6" Type="http://schemas.openxmlformats.org/officeDocument/2006/relationships/oleObject" Target="../embeddings/oleObject100.bin"/><Relationship Id="rId16" Type="http://schemas.openxmlformats.org/officeDocument/2006/relationships/oleObject" Target="../embeddings/oleObject110.bin"/><Relationship Id="rId8" Type="http://schemas.openxmlformats.org/officeDocument/2006/relationships/oleObject" Target="../embeddings/oleObject102.bin"/><Relationship Id="rId13" Type="http://schemas.openxmlformats.org/officeDocument/2006/relationships/oleObject" Target="../embeddings/oleObject107.bin"/><Relationship Id="rId10" Type="http://schemas.openxmlformats.org/officeDocument/2006/relationships/oleObject" Target="../embeddings/oleObject104.bin"/><Relationship Id="rId5" Type="http://schemas.openxmlformats.org/officeDocument/2006/relationships/oleObject" Target="../embeddings/oleObject99.bin"/><Relationship Id="rId15" Type="http://schemas.openxmlformats.org/officeDocument/2006/relationships/oleObject" Target="../embeddings/oleObject109.bin"/><Relationship Id="rId12" Type="http://schemas.openxmlformats.org/officeDocument/2006/relationships/oleObject" Target="../embeddings/oleObject106.bin"/><Relationship Id="rId17" Type="http://schemas.openxmlformats.org/officeDocument/2006/relationships/oleObject" Target="../embeddings/oleObject111.bin"/><Relationship Id="rId2" Type="http://schemas.openxmlformats.org/officeDocument/2006/relationships/slideLayout" Target="../slideLayouts/slideLayout7.xml"/><Relationship Id="rId9" Type="http://schemas.openxmlformats.org/officeDocument/2006/relationships/oleObject" Target="../embeddings/oleObject103.bin"/><Relationship Id="rId3"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4" Type="http://schemas.openxmlformats.org/officeDocument/2006/relationships/oleObject" Target="../embeddings/oleObject112.bin"/><Relationship Id="rId7" Type="http://schemas.openxmlformats.org/officeDocument/2006/relationships/oleObject" Target="../embeddings/oleObject115.bin"/><Relationship Id="rId11" Type="http://schemas.openxmlformats.org/officeDocument/2006/relationships/oleObject" Target="../embeddings/oleObject119.bin"/><Relationship Id="rId1" Type="http://schemas.openxmlformats.org/officeDocument/2006/relationships/vmlDrawing" Target="../drawings/vmlDrawing14.vml"/><Relationship Id="rId6" Type="http://schemas.openxmlformats.org/officeDocument/2006/relationships/oleObject" Target="../embeddings/oleObject114.bin"/><Relationship Id="rId8" Type="http://schemas.openxmlformats.org/officeDocument/2006/relationships/oleObject" Target="../embeddings/oleObject116.bin"/><Relationship Id="rId13" Type="http://schemas.openxmlformats.org/officeDocument/2006/relationships/oleObject" Target="../embeddings/oleObject121.bin"/><Relationship Id="rId10" Type="http://schemas.openxmlformats.org/officeDocument/2006/relationships/oleObject" Target="../embeddings/oleObject118.bin"/><Relationship Id="rId5" Type="http://schemas.openxmlformats.org/officeDocument/2006/relationships/oleObject" Target="../embeddings/oleObject113.bin"/><Relationship Id="rId12" Type="http://schemas.openxmlformats.org/officeDocument/2006/relationships/oleObject" Target="../embeddings/oleObject120.bin"/><Relationship Id="rId2" Type="http://schemas.openxmlformats.org/officeDocument/2006/relationships/slideLayout" Target="../slideLayouts/slideLayout7.xml"/><Relationship Id="rId9" Type="http://schemas.openxmlformats.org/officeDocument/2006/relationships/oleObject" Target="../embeddings/oleObject117.bin"/><Relationship Id="rId3"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6" Type="http://schemas.openxmlformats.org/officeDocument/2006/relationships/image" Target="../media/image115.emf"/><Relationship Id="rId4" Type="http://schemas.openxmlformats.org/officeDocument/2006/relationships/oleObject" Target="../embeddings/oleObject122.bin"/><Relationship Id="rId1" Type="http://schemas.openxmlformats.org/officeDocument/2006/relationships/vmlDrawing" Target="../drawings/vmlDrawing15.vml"/><Relationship Id="rId2" Type="http://schemas.openxmlformats.org/officeDocument/2006/relationships/slideLayout" Target="../slideLayouts/slideLayout7.xml"/><Relationship Id="rId3" Type="http://schemas.openxmlformats.org/officeDocument/2006/relationships/notesSlide" Target="../notesSlides/notesSlide23.xml"/><Relationship Id="rId5" Type="http://schemas.openxmlformats.org/officeDocument/2006/relationships/oleObject" Target="../embeddings/oleObject123.bin"/></Relationships>
</file>

<file path=ppt/slides/_rels/slide31.xml.rels><?xml version="1.0" encoding="UTF-8" standalone="yes"?>
<Relationships xmlns="http://schemas.openxmlformats.org/package/2006/relationships"><Relationship Id="rId4" Type="http://schemas.openxmlformats.org/officeDocument/2006/relationships/oleObject" Target="../embeddings/oleObject124.bin"/><Relationship Id="rId1" Type="http://schemas.openxmlformats.org/officeDocument/2006/relationships/vmlDrawing" Target="../drawings/vmlDrawing16.vml"/><Relationship Id="rId2" Type="http://schemas.openxmlformats.org/officeDocument/2006/relationships/slideLayout" Target="../slideLayouts/slideLayout7.xml"/><Relationship Id="rId3"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4" Type="http://schemas.openxmlformats.org/officeDocument/2006/relationships/oleObject" Target="../embeddings/oleObject125.bin"/><Relationship Id="rId5" Type="http://schemas.openxmlformats.org/officeDocument/2006/relationships/oleObject" Target="../embeddings/oleObject126.bin"/><Relationship Id="rId7" Type="http://schemas.openxmlformats.org/officeDocument/2006/relationships/oleObject" Target="../embeddings/oleObject128.bin"/><Relationship Id="rId1" Type="http://schemas.openxmlformats.org/officeDocument/2006/relationships/vmlDrawing" Target="../drawings/vmlDrawing17.vml"/><Relationship Id="rId2" Type="http://schemas.openxmlformats.org/officeDocument/2006/relationships/slideLayout" Target="../slideLayouts/slideLayout7.xml"/><Relationship Id="rId3" Type="http://schemas.openxmlformats.org/officeDocument/2006/relationships/notesSlide" Target="../notesSlides/notesSlide25.xml"/><Relationship Id="rId6" Type="http://schemas.openxmlformats.org/officeDocument/2006/relationships/oleObject" Target="../embeddings/oleObject127.bin"/></Relationships>
</file>

<file path=ppt/slides/_rels/slide33.xml.rels><?xml version="1.0" encoding="UTF-8" standalone="yes"?>
<Relationships xmlns="http://schemas.openxmlformats.org/package/2006/relationships"><Relationship Id="rId4" Type="http://schemas.openxmlformats.org/officeDocument/2006/relationships/image" Target="../media/image119.png"/><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18.png"/></Relationships>
</file>

<file path=ppt/slides/_rels/slide34.xml.rels><?xml version="1.0" encoding="UTF-8" standalone="yes"?>
<Relationships xmlns="http://schemas.openxmlformats.org/package/2006/relationships"><Relationship Id="rId6" Type="http://schemas.openxmlformats.org/officeDocument/2006/relationships/image" Target="../media/image123.png"/><Relationship Id="rId4" Type="http://schemas.openxmlformats.org/officeDocument/2006/relationships/image" Target="../media/image121.png"/><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20.png"/><Relationship Id="rId5" Type="http://schemas.openxmlformats.org/officeDocument/2006/relationships/image" Target="../media/image122.png"/></Relationships>
</file>

<file path=ppt/slides/_rels/slide35.xml.rels><?xml version="1.0" encoding="UTF-8" standalone="yes"?>
<Relationships xmlns="http://schemas.openxmlformats.org/package/2006/relationships"><Relationship Id="rId4" Type="http://schemas.openxmlformats.org/officeDocument/2006/relationships/image" Target="../media/image126.png"/><Relationship Id="rId1" Type="http://schemas.openxmlformats.org/officeDocument/2006/relationships/slideLayout" Target="../slideLayouts/slideLayout7.xml"/><Relationship Id="rId2" Type="http://schemas.openxmlformats.org/officeDocument/2006/relationships/image" Target="../media/image124.png"/><Relationship Id="rId3" Type="http://schemas.openxmlformats.org/officeDocument/2006/relationships/image" Target="../media/image125.png"/></Relationships>
</file>

<file path=ppt/slides/_rels/slide36.xml.rels><?xml version="1.0" encoding="UTF-8" standalone="yes"?>
<Relationships xmlns="http://schemas.openxmlformats.org/package/2006/relationships"><Relationship Id="rId4" Type="http://schemas.openxmlformats.org/officeDocument/2006/relationships/oleObject" Target="../embeddings/oleObject129.bin"/><Relationship Id="rId1" Type="http://schemas.openxmlformats.org/officeDocument/2006/relationships/vmlDrawing" Target="../drawings/vmlDrawing18.vml"/><Relationship Id="rId2" Type="http://schemas.openxmlformats.org/officeDocument/2006/relationships/slideLayout" Target="../slideLayouts/slideLayout7.xml"/><Relationship Id="rId3" Type="http://schemas.openxmlformats.org/officeDocument/2006/relationships/image" Target="../media/image126.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32.bin"/><Relationship Id="rId4" Type="http://schemas.openxmlformats.org/officeDocument/2006/relationships/image" Target="../media/image125.png"/><Relationship Id="rId5" Type="http://schemas.openxmlformats.org/officeDocument/2006/relationships/image" Target="../media/image126.png"/><Relationship Id="rId7" Type="http://schemas.openxmlformats.org/officeDocument/2006/relationships/oleObject" Target="../embeddings/oleObject131.bin"/><Relationship Id="rId1" Type="http://schemas.openxmlformats.org/officeDocument/2006/relationships/vmlDrawing" Target="../drawings/vmlDrawing19.vml"/><Relationship Id="rId2" Type="http://schemas.openxmlformats.org/officeDocument/2006/relationships/slideLayout" Target="../slideLayouts/slideLayout7.xml"/><Relationship Id="rId9" Type="http://schemas.openxmlformats.org/officeDocument/2006/relationships/oleObject" Target="../embeddings/oleObject133.bin"/><Relationship Id="rId3" Type="http://schemas.openxmlformats.org/officeDocument/2006/relationships/notesSlide" Target="../notesSlides/notesSlide28.xml"/><Relationship Id="rId6" Type="http://schemas.openxmlformats.org/officeDocument/2006/relationships/oleObject" Target="../embeddings/oleObject130.bin"/></Relationships>
</file>

<file path=ppt/slides/_rels/slide38.xml.rels><?xml version="1.0" encoding="UTF-8" standalone="yes"?>
<Relationships xmlns="http://schemas.openxmlformats.org/package/2006/relationships"><Relationship Id="rId4" Type="http://schemas.openxmlformats.org/officeDocument/2006/relationships/image" Target="../media/image130.png"/><Relationship Id="rId1" Type="http://schemas.openxmlformats.org/officeDocument/2006/relationships/slideLayout" Target="../slideLayouts/slideLayout7.xml"/><Relationship Id="rId2" Type="http://schemas.openxmlformats.org/officeDocument/2006/relationships/image" Target="../media/image128.png"/><Relationship Id="rId3" Type="http://schemas.openxmlformats.org/officeDocument/2006/relationships/image" Target="../media/image129.png"/></Relationships>
</file>

<file path=ppt/slides/_rels/slide39.xml.rels><?xml version="1.0" encoding="UTF-8" standalone="yes"?>
<Relationships xmlns="http://schemas.openxmlformats.org/package/2006/relationships"><Relationship Id="rId4" Type="http://schemas.openxmlformats.org/officeDocument/2006/relationships/image" Target="../media/image133.png"/><Relationship Id="rId1" Type="http://schemas.openxmlformats.org/officeDocument/2006/relationships/slideLayout" Target="../slideLayouts/slideLayout7.xml"/><Relationship Id="rId2" Type="http://schemas.openxmlformats.org/officeDocument/2006/relationships/image" Target="../media/image131.png"/><Relationship Id="rId3" Type="http://schemas.openxmlformats.org/officeDocument/2006/relationships/image" Target="../media/image132.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4.png"/><Relationship Id="rId3" Type="http://schemas.openxmlformats.org/officeDocument/2006/relationships/image" Target="../media/image13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1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13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mailto:eeknlau@ust.h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6"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4" Type="http://schemas.openxmlformats.org/officeDocument/2006/relationships/oleObject" Target="../embeddings/oleObject1.bin"/><Relationship Id="rId5" Type="http://schemas.openxmlformats.org/officeDocument/2006/relationships/image" Target="../media/image6.png"/><Relationship Id="rId7"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notesSlide" Target="../notesSlides/notesSlide3.xml"/><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4" Type="http://schemas.openxmlformats.org/officeDocument/2006/relationships/oleObject" Target="../embeddings/oleObject2.bin"/><Relationship Id="rId10" Type="http://schemas.openxmlformats.org/officeDocument/2006/relationships/oleObject" Target="../embeddings/oleObject6.bin"/><Relationship Id="rId5" Type="http://schemas.openxmlformats.org/officeDocument/2006/relationships/image" Target="../media/image14.jpeg"/><Relationship Id="rId7" Type="http://schemas.openxmlformats.org/officeDocument/2006/relationships/image" Target="../media/image15.png"/><Relationship Id="rId11" Type="http://schemas.openxmlformats.org/officeDocument/2006/relationships/oleObject" Target="../embeddings/oleObject7.bin"/><Relationship Id="rId1" Type="http://schemas.openxmlformats.org/officeDocument/2006/relationships/vmlDrawing" Target="../drawings/vmlDrawing2.vml"/><Relationship Id="rId2" Type="http://schemas.openxmlformats.org/officeDocument/2006/relationships/slideLayout" Target="../slideLayouts/slideLayout7.xml"/><Relationship Id="rId9" Type="http://schemas.openxmlformats.org/officeDocument/2006/relationships/oleObject" Target="../embeddings/oleObject5.bin"/><Relationship Id="rId3" Type="http://schemas.openxmlformats.org/officeDocument/2006/relationships/notesSlide" Target="../notesSlides/notesSlide4.xml"/><Relationship Id="rId6"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4" Type="http://schemas.openxmlformats.org/officeDocument/2006/relationships/oleObject" Target="../embeddings/oleObject14.bin"/><Relationship Id="rId4" Type="http://schemas.openxmlformats.org/officeDocument/2006/relationships/oleObject" Target="../embeddings/oleObject8.bin"/><Relationship Id="rId7" Type="http://schemas.openxmlformats.org/officeDocument/2006/relationships/oleObject" Target="../embeddings/oleObject9.bin"/><Relationship Id="rId11" Type="http://schemas.openxmlformats.org/officeDocument/2006/relationships/image" Target="../media/image24.png"/><Relationship Id="rId1" Type="http://schemas.openxmlformats.org/officeDocument/2006/relationships/vmlDrawing" Target="../drawings/vmlDrawing3.vml"/><Relationship Id="rId6" Type="http://schemas.openxmlformats.org/officeDocument/2006/relationships/image" Target="../media/image2.jpeg"/><Relationship Id="rId16" Type="http://schemas.openxmlformats.org/officeDocument/2006/relationships/oleObject" Target="../embeddings/oleObject16.bin"/><Relationship Id="rId8" Type="http://schemas.openxmlformats.org/officeDocument/2006/relationships/oleObject" Target="../embeddings/oleObject10.bin"/><Relationship Id="rId13" Type="http://schemas.openxmlformats.org/officeDocument/2006/relationships/oleObject" Target="../embeddings/oleObject13.bin"/><Relationship Id="rId10" Type="http://schemas.openxmlformats.org/officeDocument/2006/relationships/image" Target="../media/image4.png"/><Relationship Id="rId5" Type="http://schemas.openxmlformats.org/officeDocument/2006/relationships/image" Target="../media/image15.png"/><Relationship Id="rId15" Type="http://schemas.openxmlformats.org/officeDocument/2006/relationships/oleObject" Target="../embeddings/oleObject15.bin"/><Relationship Id="rId12" Type="http://schemas.openxmlformats.org/officeDocument/2006/relationships/oleObject" Target="../embeddings/oleObject12.bin"/><Relationship Id="rId2" Type="http://schemas.openxmlformats.org/officeDocument/2006/relationships/slideLayout" Target="../slideLayouts/slideLayout7.xml"/><Relationship Id="rId9" Type="http://schemas.openxmlformats.org/officeDocument/2006/relationships/oleObject" Target="../embeddings/oleObject11.bin"/><Relationship Id="rId3"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428736"/>
            <a:ext cx="9144000" cy="2928958"/>
          </a:xfrm>
          <a:solidFill>
            <a:schemeClr val="tx2"/>
          </a:solidFill>
          <a:effectLst>
            <a:outerShdw blurRad="50800" dist="38100" dir="5400000" algn="t" rotWithShape="0">
              <a:prstClr val="black">
                <a:alpha val="40000"/>
              </a:prstClr>
            </a:outerShdw>
          </a:effectLst>
        </p:spPr>
        <p:txBody>
          <a:bodyPr>
            <a:noAutofit/>
          </a:bodyPr>
          <a:lstStyle/>
          <a:p>
            <a:pPr>
              <a:lnSpc>
                <a:spcPct val="110000"/>
              </a:lnSpc>
            </a:pPr>
            <a:r>
              <a:rPr lang="en-US" sz="3600" b="1" dirty="0" smtClean="0">
                <a:solidFill>
                  <a:schemeClr val="bg1"/>
                </a:solidFill>
                <a:effectLst>
                  <a:outerShdw blurRad="38100" dist="38100" dir="2700000" algn="tl">
                    <a:srgbClr val="000000">
                      <a:alpha val="43137"/>
                    </a:srgbClr>
                  </a:outerShdw>
                </a:effectLst>
                <a:latin typeface="Comic Sans MS" pitchFamily="66" charset="0"/>
              </a:rPr>
              <a:t>Delay-Optimal </a:t>
            </a:r>
            <a:r>
              <a:rPr lang="en-US" sz="3600" b="1" dirty="0" err="1" smtClean="0">
                <a:solidFill>
                  <a:schemeClr val="bg1"/>
                </a:solidFill>
                <a:effectLst>
                  <a:outerShdw blurRad="38100" dist="38100" dir="2700000" algn="tl">
                    <a:srgbClr val="000000">
                      <a:alpha val="43137"/>
                    </a:srgbClr>
                  </a:outerShdw>
                </a:effectLst>
                <a:latin typeface="Comic Sans MS" pitchFamily="66" charset="0"/>
              </a:rPr>
              <a:t>Precoder</a:t>
            </a:r>
            <a:r>
              <a:rPr lang="en-US" sz="3600" b="1" dirty="0" smtClean="0">
                <a:solidFill>
                  <a:schemeClr val="bg1"/>
                </a:solidFill>
                <a:effectLst>
                  <a:outerShdw blurRad="38100" dist="38100" dir="2700000" algn="tl">
                    <a:srgbClr val="000000">
                      <a:alpha val="43137"/>
                    </a:srgbClr>
                  </a:outerShdw>
                </a:effectLst>
                <a:latin typeface="Comic Sans MS" pitchFamily="66" charset="0"/>
              </a:rPr>
              <a:t> Adaptation for Multi-stream MIMO Systems in Wireless Fading Channels</a:t>
            </a:r>
            <a:endParaRPr lang="zh-CN" altLang="en-US" sz="3600" b="1" dirty="0">
              <a:solidFill>
                <a:schemeClr val="bg1"/>
              </a:solidFill>
              <a:effectLst>
                <a:outerShdw blurRad="38100" dist="38100" dir="2700000" algn="tl">
                  <a:srgbClr val="000000">
                    <a:alpha val="43137"/>
                  </a:srgbClr>
                </a:outerShdw>
              </a:effectLst>
              <a:latin typeface="Comic Sans MS" pitchFamily="66" charset="0"/>
            </a:endParaRPr>
          </a:p>
        </p:txBody>
      </p:sp>
      <p:sp>
        <p:nvSpPr>
          <p:cNvPr id="3" name="副标题 2"/>
          <p:cNvSpPr>
            <a:spLocks noGrp="1"/>
          </p:cNvSpPr>
          <p:nvPr>
            <p:ph type="subTitle" idx="1"/>
          </p:nvPr>
        </p:nvSpPr>
        <p:spPr>
          <a:xfrm>
            <a:off x="714348" y="4572008"/>
            <a:ext cx="7643866" cy="1928826"/>
          </a:xfrm>
        </p:spPr>
        <p:txBody>
          <a:bodyPr>
            <a:normAutofit fontScale="92500" lnSpcReduction="10000"/>
          </a:bodyPr>
          <a:lstStyle/>
          <a:p>
            <a:pPr>
              <a:lnSpc>
                <a:spcPct val="150000"/>
              </a:lnSpc>
            </a:pPr>
            <a:r>
              <a:rPr lang="en-US" altLang="zh-CN" sz="3500" b="1" dirty="0" smtClean="0">
                <a:solidFill>
                  <a:schemeClr val="tx2"/>
                </a:solidFill>
                <a:effectLst>
                  <a:outerShdw blurRad="38100" dist="38100" dir="2700000" algn="tl">
                    <a:srgbClr val="000000">
                      <a:alpha val="43137"/>
                    </a:srgbClr>
                  </a:outerShdw>
                </a:effectLst>
                <a:latin typeface="Comic Sans MS" pitchFamily="66" charset="0"/>
              </a:rPr>
              <a:t>Vincent Lau</a:t>
            </a:r>
          </a:p>
          <a:p>
            <a:pPr>
              <a:lnSpc>
                <a:spcPct val="140000"/>
              </a:lnSpc>
            </a:pPr>
            <a:r>
              <a:rPr lang="en-US" altLang="zh-CN" sz="2600" dirty="0" smtClean="0">
                <a:solidFill>
                  <a:schemeClr val="tx2"/>
                </a:solidFill>
                <a:latin typeface="Comic Sans MS" pitchFamily="66" charset="0"/>
              </a:rPr>
              <a:t>Dept of ECE</a:t>
            </a:r>
          </a:p>
          <a:p>
            <a:pPr>
              <a:lnSpc>
                <a:spcPct val="140000"/>
              </a:lnSpc>
            </a:pPr>
            <a:r>
              <a:rPr lang="en-US" altLang="zh-CN" sz="2600" dirty="0" smtClean="0">
                <a:solidFill>
                  <a:schemeClr val="tx2"/>
                </a:solidFill>
                <a:latin typeface="Comic Sans MS" pitchFamily="66" charset="0"/>
              </a:rPr>
              <a:t>Hong Kong University of Science and Technology</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a:t>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云形 12"/>
          <p:cNvSpPr/>
          <p:nvPr/>
        </p:nvSpPr>
        <p:spPr>
          <a:xfrm>
            <a:off x="857224" y="3071810"/>
            <a:ext cx="7539094" cy="3286148"/>
          </a:xfrm>
          <a:prstGeom prst="cloud">
            <a:avLst/>
          </a:prstGeom>
          <a:solidFill>
            <a:schemeClr val="bg1"/>
          </a:solidFill>
          <a:ln w="28575">
            <a:solidFill>
              <a:schemeClr val="accent1"/>
            </a:solidFill>
          </a:ln>
          <a:effectLst>
            <a:outerShdw blurRad="50800" dist="38100" dir="8100000" algn="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329484" cy="523220"/>
            </a:xfrm>
            <a:prstGeom prst="rect">
              <a:avLst/>
            </a:prstGeom>
            <a:noFill/>
          </p:spPr>
          <p:txBody>
            <a:bodyPr wrap="none" rtlCol="0">
              <a:spAutoFit/>
            </a:bodyPr>
            <a:lstStyle/>
            <a:p>
              <a:r>
                <a:rPr lang="en-US" altLang="zh-CN" sz="2800" b="1" dirty="0" smtClean="0">
                  <a:latin typeface="Comic Sans MS" pitchFamily="66" charset="0"/>
                </a:rPr>
                <a:t>Introduction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10</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20000"/>
              </a:lnSpc>
              <a:spcBef>
                <a:spcPct val="20000"/>
              </a:spcBef>
              <a:buFont typeface="Wingdings" pitchFamily="2" charset="2"/>
              <a:buChar char="M"/>
              <a:defRPr/>
            </a:pPr>
            <a:r>
              <a:rPr lang="en-US" altLang="zh-CN" sz="2400" b="1" dirty="0" smtClean="0">
                <a:solidFill>
                  <a:schemeClr val="tx2"/>
                </a:solidFill>
                <a:latin typeface="Comic Sans MS" pitchFamily="66" charset="0"/>
              </a:rPr>
              <a:t>Challenges to incorporate QSI and CSI in adaptation</a:t>
            </a:r>
          </a:p>
          <a:p>
            <a:pPr marL="971550" lvl="1" indent="-514350">
              <a:lnSpc>
                <a:spcPct val="120000"/>
              </a:lnSpc>
              <a:spcBef>
                <a:spcPct val="20000"/>
              </a:spcBef>
              <a:defRPr/>
            </a:pPr>
            <a:endParaRPr kumimoji="0" lang="en-US" altLang="zh-TW" sz="2000" b="1" i="0" u="none" strike="noStrike" kern="1200" cap="none" spc="0" normalizeH="0" baseline="0" noProof="0" dirty="0" smtClean="0">
              <a:ln>
                <a:noFill/>
              </a:ln>
              <a:solidFill>
                <a:srgbClr val="002060"/>
              </a:solidFill>
              <a:effectLst/>
              <a:uLnTx/>
              <a:uFillTx/>
              <a:latin typeface="Comic Sans MS" pitchFamily="66" charset="0"/>
              <a:ea typeface="新細明體" pitchFamily="18" charset="-120"/>
            </a:endParaRPr>
          </a:p>
          <a:p>
            <a:pPr marL="742950" lvl="1" indent="-285750">
              <a:spcBef>
                <a:spcPct val="20000"/>
              </a:spcBef>
              <a:buFont typeface="Arial" pitchFamily="34" charset="0"/>
              <a:buChar char="–"/>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sp>
        <p:nvSpPr>
          <p:cNvPr id="14" name="TextBox 13"/>
          <p:cNvSpPr txBox="1"/>
          <p:nvPr/>
        </p:nvSpPr>
        <p:spPr>
          <a:xfrm>
            <a:off x="1954319" y="3528956"/>
            <a:ext cx="2260491" cy="400110"/>
          </a:xfrm>
          <a:prstGeom prst="rect">
            <a:avLst/>
          </a:prstGeom>
          <a:noFill/>
        </p:spPr>
        <p:txBody>
          <a:bodyPr wrap="none" rtlCol="0">
            <a:spAutoFit/>
          </a:bodyPr>
          <a:lstStyle/>
          <a:p>
            <a:r>
              <a:rPr lang="en-US" altLang="zh-CN" sz="2000" b="1" dirty="0" smtClean="0">
                <a:solidFill>
                  <a:srgbClr val="C00000"/>
                </a:solidFill>
                <a:effectLst>
                  <a:outerShdw blurRad="38100" dist="38100" dir="2700000" algn="tl">
                    <a:srgbClr val="000000">
                      <a:alpha val="43137"/>
                    </a:srgbClr>
                  </a:outerShdw>
                </a:effectLst>
              </a:rPr>
              <a:t>Information Theory</a:t>
            </a:r>
            <a:endParaRPr lang="zh-CN" altLang="en-US" sz="2000" b="1" dirty="0">
              <a:solidFill>
                <a:srgbClr val="C00000"/>
              </a:solidFill>
              <a:effectLst>
                <a:outerShdw blurRad="38100" dist="38100" dir="2700000" algn="tl">
                  <a:srgbClr val="000000">
                    <a:alpha val="43137"/>
                  </a:srgbClr>
                </a:outerShdw>
              </a:effectLst>
            </a:endParaRPr>
          </a:p>
        </p:txBody>
      </p:sp>
      <p:sp>
        <p:nvSpPr>
          <p:cNvPr id="15" name="TextBox 14"/>
          <p:cNvSpPr txBox="1"/>
          <p:nvPr/>
        </p:nvSpPr>
        <p:spPr>
          <a:xfrm>
            <a:off x="5072066" y="3528956"/>
            <a:ext cx="2022861" cy="400110"/>
          </a:xfrm>
          <a:prstGeom prst="rect">
            <a:avLst/>
          </a:prstGeom>
          <a:noFill/>
        </p:spPr>
        <p:txBody>
          <a:bodyPr wrap="none" rtlCol="0">
            <a:spAutoFit/>
          </a:bodyPr>
          <a:lstStyle/>
          <a:p>
            <a:r>
              <a:rPr lang="en-US" altLang="zh-CN" sz="2000" b="1" dirty="0" err="1" smtClean="0">
                <a:solidFill>
                  <a:srgbClr val="C00000"/>
                </a:solidFill>
                <a:effectLst>
                  <a:outerShdw blurRad="38100" dist="38100" dir="2700000" algn="tl">
                    <a:srgbClr val="000000">
                      <a:alpha val="43137"/>
                    </a:srgbClr>
                  </a:outerShdw>
                </a:effectLst>
              </a:rPr>
              <a:t>Queueing</a:t>
            </a:r>
            <a:r>
              <a:rPr lang="en-US" altLang="zh-CN" sz="2000" b="1" dirty="0" smtClean="0">
                <a:solidFill>
                  <a:srgbClr val="C00000"/>
                </a:solidFill>
                <a:effectLst>
                  <a:outerShdw blurRad="38100" dist="38100" dir="2700000" algn="tl">
                    <a:srgbClr val="000000">
                      <a:alpha val="43137"/>
                    </a:srgbClr>
                  </a:outerShdw>
                </a:effectLst>
              </a:rPr>
              <a:t> Theory</a:t>
            </a:r>
            <a:endParaRPr lang="zh-CN" altLang="en-US" sz="2000" b="1" dirty="0">
              <a:solidFill>
                <a:srgbClr val="C00000"/>
              </a:solidFill>
              <a:effectLst>
                <a:outerShdw blurRad="38100" dist="38100" dir="2700000" algn="tl">
                  <a:srgbClr val="000000">
                    <a:alpha val="43137"/>
                  </a:srgbClr>
                </a:outerShdw>
              </a:effectLst>
            </a:endParaRPr>
          </a:p>
        </p:txBody>
      </p:sp>
      <p:sp>
        <p:nvSpPr>
          <p:cNvPr id="16" name="TextBox 15"/>
          <p:cNvSpPr txBox="1"/>
          <p:nvPr/>
        </p:nvSpPr>
        <p:spPr>
          <a:xfrm>
            <a:off x="2714612" y="6357958"/>
            <a:ext cx="4100126" cy="400110"/>
          </a:xfrm>
          <a:prstGeom prst="rect">
            <a:avLst/>
          </a:prstGeom>
          <a:noFill/>
        </p:spPr>
        <p:txBody>
          <a:bodyPr wrap="none" rtlCol="0">
            <a:spAutoFit/>
          </a:bodyPr>
          <a:lstStyle/>
          <a:p>
            <a:r>
              <a:rPr lang="en-US" altLang="zh-CN" sz="2000" dirty="0" smtClean="0">
                <a:latin typeface="Comic Sans MS" pitchFamily="66" charset="0"/>
              </a:rPr>
              <a:t>When Shannon meets </a:t>
            </a:r>
            <a:r>
              <a:rPr lang="en-US" altLang="zh-CN" sz="2000" dirty="0" err="1" smtClean="0">
                <a:latin typeface="Comic Sans MS" pitchFamily="66" charset="0"/>
              </a:rPr>
              <a:t>Kleinrock</a:t>
            </a:r>
            <a:r>
              <a:rPr lang="en-US" altLang="zh-CN" sz="2000" dirty="0" smtClean="0">
                <a:latin typeface="Comic Sans MS" pitchFamily="66" charset="0"/>
              </a:rPr>
              <a:t>…</a:t>
            </a:r>
            <a:endParaRPr lang="zh-CN" altLang="en-US" sz="2000" dirty="0">
              <a:latin typeface="Comic Sans MS" pitchFamily="66" charset="0"/>
            </a:endParaRPr>
          </a:p>
        </p:txBody>
      </p:sp>
      <p:sp>
        <p:nvSpPr>
          <p:cNvPr id="17" name="加号 16"/>
          <p:cNvSpPr/>
          <p:nvPr/>
        </p:nvSpPr>
        <p:spPr>
          <a:xfrm>
            <a:off x="4429124" y="3500438"/>
            <a:ext cx="500066" cy="500066"/>
          </a:xfrm>
          <a:prstGeom prst="mathPlus">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grpSp>
        <p:nvGrpSpPr>
          <p:cNvPr id="24" name="组合 23"/>
          <p:cNvGrpSpPr/>
          <p:nvPr/>
        </p:nvGrpSpPr>
        <p:grpSpPr>
          <a:xfrm>
            <a:off x="1643042" y="4045572"/>
            <a:ext cx="1709122" cy="1768778"/>
            <a:chOff x="1643042" y="3974134"/>
            <a:chExt cx="1709122" cy="1768778"/>
          </a:xfrm>
        </p:grpSpPr>
        <p:pic>
          <p:nvPicPr>
            <p:cNvPr id="1028" name="Picture 4" descr="D:\Lab Public Service\Vincent\MDP paper\presentation\pics\Claude_Elwood_Shannon_%281916-2001%29.jpg"/>
            <p:cNvPicPr>
              <a:picLocks noChangeAspect="1" noChangeArrowheads="1"/>
            </p:cNvPicPr>
            <p:nvPr/>
          </p:nvPicPr>
          <p:blipFill>
            <a:blip r:embed="rId2"/>
            <a:srcRect/>
            <a:stretch>
              <a:fillRect/>
            </a:stretch>
          </p:blipFill>
          <p:spPr bwMode="auto">
            <a:xfrm>
              <a:off x="2143108" y="3974134"/>
              <a:ext cx="929334" cy="1312254"/>
            </a:xfrm>
            <a:prstGeom prst="rect">
              <a:avLst/>
            </a:prstGeom>
            <a:noFill/>
          </p:spPr>
        </p:pic>
        <p:sp>
          <p:nvSpPr>
            <p:cNvPr id="20" name="TextBox 19"/>
            <p:cNvSpPr txBox="1"/>
            <p:nvPr/>
          </p:nvSpPr>
          <p:spPr>
            <a:xfrm>
              <a:off x="1643042" y="5373580"/>
              <a:ext cx="1709122" cy="369332"/>
            </a:xfrm>
            <a:prstGeom prst="rect">
              <a:avLst/>
            </a:prstGeom>
            <a:noFill/>
          </p:spPr>
          <p:txBody>
            <a:bodyPr wrap="none" rtlCol="0">
              <a:spAutoFit/>
            </a:bodyPr>
            <a:lstStyle/>
            <a:p>
              <a:r>
                <a:rPr lang="en-US" altLang="zh-CN" dirty="0" smtClean="0"/>
                <a:t>Claude Shannon</a:t>
              </a:r>
              <a:endParaRPr lang="zh-CN" altLang="en-US" dirty="0"/>
            </a:p>
          </p:txBody>
        </p:sp>
      </p:grpSp>
      <p:grpSp>
        <p:nvGrpSpPr>
          <p:cNvPr id="25" name="组合 24"/>
          <p:cNvGrpSpPr/>
          <p:nvPr/>
        </p:nvGrpSpPr>
        <p:grpSpPr>
          <a:xfrm>
            <a:off x="5705025" y="4045522"/>
            <a:ext cx="1867371" cy="1740932"/>
            <a:chOff x="5562149" y="3974084"/>
            <a:chExt cx="1867371" cy="1740932"/>
          </a:xfrm>
        </p:grpSpPr>
        <p:pic>
          <p:nvPicPr>
            <p:cNvPr id="1029" name="Picture 5" descr="D:\Lab Public Service\Vincent\MDP paper\presentation\pics\Kleinrock.PNG"/>
            <p:cNvPicPr>
              <a:picLocks noChangeAspect="1" noChangeArrowheads="1"/>
            </p:cNvPicPr>
            <p:nvPr/>
          </p:nvPicPr>
          <p:blipFill>
            <a:blip r:embed="rId3"/>
            <a:srcRect/>
            <a:stretch>
              <a:fillRect/>
            </a:stretch>
          </p:blipFill>
          <p:spPr bwMode="auto">
            <a:xfrm>
              <a:off x="5973748" y="3974084"/>
              <a:ext cx="955706" cy="1319226"/>
            </a:xfrm>
            <a:prstGeom prst="rect">
              <a:avLst/>
            </a:prstGeom>
            <a:noFill/>
          </p:spPr>
        </p:pic>
        <p:sp>
          <p:nvSpPr>
            <p:cNvPr id="21" name="TextBox 20"/>
            <p:cNvSpPr txBox="1"/>
            <p:nvPr/>
          </p:nvSpPr>
          <p:spPr>
            <a:xfrm>
              <a:off x="5562149" y="5345684"/>
              <a:ext cx="1867371" cy="369332"/>
            </a:xfrm>
            <a:prstGeom prst="rect">
              <a:avLst/>
            </a:prstGeom>
            <a:noFill/>
          </p:spPr>
          <p:txBody>
            <a:bodyPr wrap="none" rtlCol="0">
              <a:spAutoFit/>
            </a:bodyPr>
            <a:lstStyle/>
            <a:p>
              <a:r>
                <a:rPr lang="en-US" altLang="zh-CN" dirty="0" smtClean="0"/>
                <a:t>Leonard </a:t>
              </a:r>
              <a:r>
                <a:rPr lang="en-US" altLang="zh-CN" dirty="0" err="1" smtClean="0"/>
                <a:t>Kleinrock</a:t>
              </a:r>
              <a:endParaRPr lang="zh-CN" altLang="en-US" dirty="0"/>
            </a:p>
          </p:txBody>
        </p:sp>
      </p:grpSp>
      <p:sp>
        <p:nvSpPr>
          <p:cNvPr id="22" name="矩形标注 21"/>
          <p:cNvSpPr/>
          <p:nvPr/>
        </p:nvSpPr>
        <p:spPr>
          <a:xfrm>
            <a:off x="642910" y="1714488"/>
            <a:ext cx="8001056" cy="785818"/>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10000"/>
              </a:lnSpc>
            </a:pPr>
            <a:r>
              <a:rPr lang="en-US" altLang="zh-CN" sz="2200" b="1" dirty="0" smtClean="0">
                <a:solidFill>
                  <a:schemeClr val="accent5">
                    <a:lumMod val="50000"/>
                  </a:schemeClr>
                </a:solidFill>
                <a:effectLst>
                  <a:outerShdw blurRad="38100" dist="38100" dir="2700000" algn="tl">
                    <a:srgbClr val="000000">
                      <a:alpha val="43137"/>
                    </a:srgbClr>
                  </a:outerShdw>
                </a:effectLst>
              </a:rPr>
              <a:t>Challenge 1: </a:t>
            </a:r>
            <a:r>
              <a:rPr lang="en-US" altLang="zh-TW" sz="2000" dirty="0" smtClean="0">
                <a:solidFill>
                  <a:schemeClr val="tx1"/>
                </a:solidFill>
                <a:ea typeface="新細明體" pitchFamily="18" charset="-120"/>
              </a:rPr>
              <a:t>Requires both</a:t>
            </a:r>
            <a:r>
              <a:rPr lang="en-US" altLang="zh-TW" sz="2000" dirty="0" smtClean="0">
                <a:solidFill>
                  <a:schemeClr val="tx1"/>
                </a:solidFill>
                <a:ea typeface="新細明體" pitchFamily="18" charset="-120"/>
              </a:rPr>
              <a:t> the </a:t>
            </a:r>
            <a:r>
              <a:rPr lang="en-US" altLang="zh-TW" sz="2000" b="1" dirty="0" smtClean="0">
                <a:solidFill>
                  <a:schemeClr val="tx1"/>
                </a:solidFill>
                <a:ea typeface="新細明體" pitchFamily="18" charset="-120"/>
              </a:rPr>
              <a:t>Information </a:t>
            </a:r>
            <a:r>
              <a:rPr lang="en-US" altLang="zh-TW" sz="2000" b="1" dirty="0" smtClean="0">
                <a:solidFill>
                  <a:schemeClr val="tx1"/>
                </a:solidFill>
                <a:ea typeface="新細明體" pitchFamily="18" charset="-120"/>
              </a:rPr>
              <a:t>theory </a:t>
            </a:r>
            <a:r>
              <a:rPr lang="en-US" altLang="zh-TW" sz="2000" dirty="0" smtClean="0">
                <a:solidFill>
                  <a:schemeClr val="tx1"/>
                </a:solidFill>
                <a:ea typeface="新細明體" pitchFamily="18" charset="-120"/>
              </a:rPr>
              <a:t>(modeling of the PHY dynamics) &amp;</a:t>
            </a:r>
            <a:r>
              <a:rPr lang="en-US" altLang="zh-TW" sz="2000" dirty="0" smtClean="0">
                <a:solidFill>
                  <a:schemeClr val="tx1"/>
                </a:solidFill>
                <a:ea typeface="新細明體" pitchFamily="18" charset="-120"/>
              </a:rPr>
              <a:t> the </a:t>
            </a:r>
            <a:r>
              <a:rPr lang="en-US" altLang="zh-TW" sz="2000" b="1" dirty="0" err="1" smtClean="0">
                <a:solidFill>
                  <a:schemeClr val="tx1"/>
                </a:solidFill>
                <a:ea typeface="新細明體" pitchFamily="18" charset="-120"/>
              </a:rPr>
              <a:t>Queueing</a:t>
            </a:r>
            <a:r>
              <a:rPr lang="en-US" altLang="zh-TW" sz="2000" b="1" dirty="0" smtClean="0">
                <a:solidFill>
                  <a:schemeClr val="tx1"/>
                </a:solidFill>
                <a:ea typeface="新細明體" pitchFamily="18" charset="-120"/>
              </a:rPr>
              <a:t> </a:t>
            </a:r>
            <a:r>
              <a:rPr lang="en-US" altLang="zh-TW" sz="2000" b="1" dirty="0" smtClean="0">
                <a:solidFill>
                  <a:schemeClr val="tx1"/>
                </a:solidFill>
                <a:ea typeface="新細明體" pitchFamily="18" charset="-120"/>
              </a:rPr>
              <a:t>theory </a:t>
            </a:r>
            <a:r>
              <a:rPr lang="en-US" altLang="zh-TW" sz="2000" dirty="0" smtClean="0">
                <a:solidFill>
                  <a:schemeClr val="tx1"/>
                </a:solidFill>
                <a:ea typeface="新細明體" pitchFamily="18" charset="-120"/>
              </a:rPr>
              <a:t>(modeling of the delay/buffer dynamics)</a:t>
            </a:r>
            <a:endParaRPr lang="zh-CN" altLang="en-US" sz="2000" dirty="0">
              <a:solidFill>
                <a:schemeClr val="tx1"/>
              </a:solidFill>
            </a:endParaRPr>
          </a:p>
        </p:txBody>
      </p:sp>
      <p:sp>
        <p:nvSpPr>
          <p:cNvPr id="23" name="矩形标注 22"/>
          <p:cNvSpPr/>
          <p:nvPr/>
        </p:nvSpPr>
        <p:spPr>
          <a:xfrm>
            <a:off x="642910" y="2556098"/>
            <a:ext cx="8001056" cy="428628"/>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altLang="zh-CN" sz="2200" b="1" dirty="0" smtClean="0">
                <a:solidFill>
                  <a:schemeClr val="accent5">
                    <a:lumMod val="50000"/>
                  </a:schemeClr>
                </a:solidFill>
                <a:effectLst>
                  <a:outerShdw blurRad="38100" dist="38100" dir="2700000" algn="tl">
                    <a:srgbClr val="000000">
                      <a:alpha val="43137"/>
                    </a:srgbClr>
                  </a:outerShdw>
                </a:effectLst>
              </a:rPr>
              <a:t>Challenge 2: </a:t>
            </a:r>
            <a:r>
              <a:rPr lang="en-US" altLang="zh-TW" sz="2000" dirty="0" smtClean="0">
                <a:solidFill>
                  <a:schemeClr val="tx1"/>
                </a:solidFill>
                <a:ea typeface="新細明體" pitchFamily="18" charset="-120"/>
              </a:rPr>
              <a:t>Brute-force approach cannot lead to any viable solution</a:t>
            </a:r>
            <a:endParaRPr lang="zh-CN" alt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2000"/>
                                        <p:tgtEl>
                                          <p:spTgt spid="1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2000"/>
                                        <p:tgtEl>
                                          <p:spTgt spid="13"/>
                                        </p:tgtEl>
                                      </p:cBhvr>
                                    </p:animEffect>
                                  </p:childTnLst>
                                </p:cTn>
                              </p:par>
                              <p:par>
                                <p:cTn id="22" presetID="1" presetClass="entr" presetSubtype="0" fill="hold" grpId="0" nodeType="withEffect">
                                  <p:stCondLst>
                                    <p:cond delay="200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15"/>
                                        </p:tgtEl>
                                        <p:attrNameLst>
                                          <p:attrName>style.visibility</p:attrName>
                                        </p:attrNameLst>
                                      </p:cBhvr>
                                      <p:to>
                                        <p:strVal val="visible"/>
                                      </p:to>
                                    </p:set>
                                  </p:childTnLst>
                                </p:cTn>
                              </p:par>
                              <p:par>
                                <p:cTn id="26" presetID="4" presetClass="entr" presetSubtype="32" fill="hold" grpId="0" nodeType="withEffect">
                                  <p:stCondLst>
                                    <p:cond delay="2000"/>
                                  </p:stCondLst>
                                  <p:childTnLst>
                                    <p:set>
                                      <p:cBhvr>
                                        <p:cTn id="27" dur="1" fill="hold">
                                          <p:stCondLst>
                                            <p:cond delay="0"/>
                                          </p:stCondLst>
                                        </p:cTn>
                                        <p:tgtEl>
                                          <p:spTgt spid="17"/>
                                        </p:tgtEl>
                                        <p:attrNameLst>
                                          <p:attrName>style.visibility</p:attrName>
                                        </p:attrNameLst>
                                      </p:cBhvr>
                                      <p:to>
                                        <p:strVal val="visible"/>
                                      </p:to>
                                    </p:set>
                                    <p:animEffect transition="in" filter="box(out)">
                                      <p:cBhvr>
                                        <p:cTn id="28" dur="1000"/>
                                        <p:tgtEl>
                                          <p:spTgt spid="17"/>
                                        </p:tgtEl>
                                      </p:cBhvr>
                                    </p:animEffect>
                                  </p:childTnLst>
                                </p:cTn>
                              </p:par>
                              <p:par>
                                <p:cTn id="29" presetID="63" presetClass="path" presetSubtype="0" accel="50000" decel="50000" fill="hold" nodeType="withEffect">
                                  <p:stCondLst>
                                    <p:cond delay="200"/>
                                  </p:stCondLst>
                                  <p:childTnLst>
                                    <p:animMotion origin="layout" path="M -2.77778E-7 -4.50867E-6 L 0.14028 -4.50867E-6 " pathEditMode="relative" rAng="0" ptsTypes="AA">
                                      <p:cBhvr>
                                        <p:cTn id="30" dur="2000" fill="hold"/>
                                        <p:tgtEl>
                                          <p:spTgt spid="24"/>
                                        </p:tgtEl>
                                        <p:attrNameLst>
                                          <p:attrName>ppt_x</p:attrName>
                                          <p:attrName>ppt_y</p:attrName>
                                        </p:attrNameLst>
                                      </p:cBhvr>
                                      <p:rCtr x="70" y="0"/>
                                    </p:animMotion>
                                  </p:childTnLst>
                                </p:cTn>
                              </p:par>
                              <p:par>
                                <p:cTn id="31" presetID="35" presetClass="path" presetSubtype="0" accel="50000" decel="50000" fill="hold" nodeType="withEffect">
                                  <p:stCondLst>
                                    <p:cond delay="200"/>
                                  </p:stCondLst>
                                  <p:childTnLst>
                                    <p:animMotion origin="layout" path="M 3.33333E-6 1.84971E-6 L -0.1316 1.84971E-6 " pathEditMode="relative" rAng="0" ptsTypes="AA">
                                      <p:cBhvr>
                                        <p:cTn id="32" dur="2000" fill="hold"/>
                                        <p:tgtEl>
                                          <p:spTgt spid="25"/>
                                        </p:tgtEl>
                                        <p:attrNameLst>
                                          <p:attrName>ppt_x</p:attrName>
                                          <p:attrName>ppt_y</p:attrName>
                                        </p:attrNameLst>
                                      </p:cBhvr>
                                      <p:rCtr x="-66" y="0"/>
                                    </p:animMotion>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752677" cy="523220"/>
            </a:xfrm>
            <a:prstGeom prst="rect">
              <a:avLst/>
            </a:prstGeom>
            <a:noFill/>
          </p:spPr>
          <p:txBody>
            <a:bodyPr wrap="none" rtlCol="0">
              <a:spAutoFit/>
            </a:bodyPr>
            <a:lstStyle/>
            <a:p>
              <a:r>
                <a:rPr lang="en-US" altLang="zh-CN" sz="2800" b="1" dirty="0" smtClean="0">
                  <a:latin typeface="Comic Sans MS" pitchFamily="66" charset="0"/>
                </a:rPr>
                <a:t>Related Works</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11</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Various approaches dealing with delay problems</a:t>
            </a:r>
          </a:p>
        </p:txBody>
      </p:sp>
      <p:sp>
        <p:nvSpPr>
          <p:cNvPr id="13" name="矩形标注 12"/>
          <p:cNvSpPr/>
          <p:nvPr/>
        </p:nvSpPr>
        <p:spPr>
          <a:xfrm>
            <a:off x="533400" y="1785926"/>
            <a:ext cx="8153400" cy="2176474"/>
          </a:xfrm>
          <a:prstGeom prst="wedgeRectCallout">
            <a:avLst>
              <a:gd name="adj1" fmla="val 54485"/>
              <a:gd name="adj2" fmla="val -24394"/>
            </a:avLst>
          </a:prstGeom>
          <a:solidFill>
            <a:srgbClr val="E5F3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Approach I :  Stability Region and </a:t>
            </a:r>
            <a:r>
              <a:rPr lang="en-US" altLang="zh-CN" sz="2000" b="1" dirty="0" err="1" smtClean="0">
                <a:solidFill>
                  <a:schemeClr val="accent5">
                    <a:lumMod val="50000"/>
                  </a:schemeClr>
                </a:solidFill>
                <a:effectLst>
                  <a:outerShdw blurRad="38100" dist="38100" dir="2700000" algn="tl">
                    <a:srgbClr val="000000">
                      <a:alpha val="43137"/>
                    </a:srgbClr>
                  </a:outerShdw>
                </a:effectLst>
              </a:rPr>
              <a:t>Lynapnov</a:t>
            </a:r>
            <a:r>
              <a:rPr lang="en-US" altLang="zh-CN" sz="2000" b="1" dirty="0" smtClean="0">
                <a:solidFill>
                  <a:schemeClr val="accent5">
                    <a:lumMod val="50000"/>
                  </a:schemeClr>
                </a:solidFill>
                <a:effectLst>
                  <a:outerShdw blurRad="38100" dist="38100" dir="2700000" algn="tl">
                    <a:srgbClr val="000000">
                      <a:alpha val="43137"/>
                    </a:srgbClr>
                  </a:outerShdw>
                </a:effectLst>
              </a:rPr>
              <a:t> Drift </a:t>
            </a:r>
            <a:r>
              <a:rPr lang="en-US" altLang="zh-CN" sz="2000" b="1" dirty="0" smtClean="0">
                <a:solidFill>
                  <a:schemeClr val="accent5">
                    <a:lumMod val="50000"/>
                  </a:schemeClr>
                </a:solidFill>
              </a:rPr>
              <a:t>[Berry’02], [Neely’07], etc.</a:t>
            </a:r>
          </a:p>
          <a:p>
            <a:pPr algn="just">
              <a:lnSpc>
                <a:spcPct val="110000"/>
              </a:lnSpc>
              <a:buFont typeface="Arial"/>
              <a:buChar char="•"/>
            </a:pPr>
            <a:r>
              <a:rPr lang="en-US" altLang="zh-CN" sz="2000" dirty="0" smtClean="0">
                <a:solidFill>
                  <a:schemeClr val="tx1"/>
                </a:solidFill>
              </a:rPr>
              <a:t>   Discuss </a:t>
            </a:r>
            <a:r>
              <a:rPr lang="en-US" altLang="zh-CN" sz="2000" b="1" dirty="0" smtClean="0">
                <a:solidFill>
                  <a:schemeClr val="tx1"/>
                </a:solidFill>
              </a:rPr>
              <a:t>stability region </a:t>
            </a:r>
            <a:r>
              <a:rPr lang="en-US" altLang="zh-CN" sz="2000" dirty="0" smtClean="0">
                <a:solidFill>
                  <a:schemeClr val="tx1"/>
                </a:solidFill>
              </a:rPr>
              <a:t>of point-to-point SISO and multiuser SISO.</a:t>
            </a:r>
          </a:p>
          <a:p>
            <a:pPr algn="just">
              <a:lnSpc>
                <a:spcPct val="110000"/>
              </a:lnSpc>
              <a:buFont typeface="Arial"/>
              <a:buChar char="•"/>
            </a:pPr>
            <a:r>
              <a:rPr lang="en-US" altLang="zh-CN" sz="2000" dirty="0" smtClean="0">
                <a:solidFill>
                  <a:schemeClr val="tx1"/>
                </a:solidFill>
              </a:rPr>
              <a:t> Also considered asymptotically delay-optimal control policy based on “</a:t>
            </a:r>
            <a:r>
              <a:rPr lang="en-US" altLang="zh-CN" sz="2000" b="1" dirty="0" err="1" smtClean="0">
                <a:solidFill>
                  <a:srgbClr val="FF0000"/>
                </a:solidFill>
              </a:rPr>
              <a:t>Lynapnov</a:t>
            </a:r>
            <a:r>
              <a:rPr lang="en-US" altLang="zh-CN" sz="2000" b="1" dirty="0" smtClean="0">
                <a:solidFill>
                  <a:srgbClr val="FF0000"/>
                </a:solidFill>
              </a:rPr>
              <a:t> Drift” </a:t>
            </a:r>
          </a:p>
          <a:p>
            <a:pPr algn="just">
              <a:lnSpc>
                <a:spcPct val="110000"/>
              </a:lnSpc>
              <a:buFont typeface="Arial"/>
              <a:buChar char="•"/>
            </a:pPr>
            <a:r>
              <a:rPr lang="en-US" altLang="zh-CN" sz="2000" dirty="0" smtClean="0">
                <a:solidFill>
                  <a:schemeClr val="tx1"/>
                </a:solidFill>
              </a:rPr>
              <a:t>  </a:t>
            </a:r>
            <a:r>
              <a:rPr lang="en-US" altLang="zh-CN" sz="2000" dirty="0" smtClean="0">
                <a:solidFill>
                  <a:srgbClr val="000000"/>
                </a:solidFill>
              </a:rPr>
              <a:t>The authors obtained interesting tradeoff results as well as insight into the structure of the </a:t>
            </a:r>
            <a:r>
              <a:rPr lang="en-US" altLang="zh-CN" sz="2000" b="1" dirty="0" smtClean="0">
                <a:solidFill>
                  <a:srgbClr val="FF0000"/>
                </a:solidFill>
              </a:rPr>
              <a:t>optimal control policy at large delay regime</a:t>
            </a:r>
            <a:r>
              <a:rPr lang="en-US" altLang="zh-CN" sz="2000" dirty="0" smtClean="0">
                <a:solidFill>
                  <a:srgbClr val="000000"/>
                </a:solidFill>
              </a:rPr>
              <a:t>.</a:t>
            </a:r>
            <a:endParaRPr lang="zh-CN" altLang="en-US" sz="2000" dirty="0">
              <a:solidFill>
                <a:srgbClr val="000000"/>
              </a:solidFill>
            </a:endParaRPr>
          </a:p>
        </p:txBody>
      </p:sp>
      <p:sp>
        <p:nvSpPr>
          <p:cNvPr id="14" name="矩形标注 13"/>
          <p:cNvSpPr/>
          <p:nvPr/>
        </p:nvSpPr>
        <p:spPr>
          <a:xfrm>
            <a:off x="533400" y="4191000"/>
            <a:ext cx="3352800" cy="2286000"/>
          </a:xfrm>
          <a:prstGeom prst="wedgeRectCallout">
            <a:avLst>
              <a:gd name="adj1" fmla="val 55368"/>
              <a:gd name="adj2" fmla="val -28671"/>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600"/>
              </a:spcBef>
            </a:pPr>
            <a:r>
              <a:rPr lang="en-US" altLang="zh-CN" sz="2200" b="1" dirty="0" smtClean="0">
                <a:solidFill>
                  <a:schemeClr val="accent5">
                    <a:lumMod val="50000"/>
                  </a:schemeClr>
                </a:solidFill>
                <a:effectLst>
                  <a:outerShdw blurRad="38100" dist="38100" dir="2700000" algn="tl">
                    <a:srgbClr val="000000">
                      <a:alpha val="43137"/>
                    </a:srgbClr>
                  </a:outerShdw>
                </a:effectLst>
              </a:rPr>
              <a:t>Remark: </a:t>
            </a:r>
          </a:p>
          <a:p>
            <a:pPr algn="just">
              <a:lnSpc>
                <a:spcPct val="110000"/>
              </a:lnSpc>
            </a:pPr>
            <a:r>
              <a:rPr lang="en-US" altLang="zh-CN" sz="2000" dirty="0" smtClean="0">
                <a:solidFill>
                  <a:schemeClr val="tx1"/>
                </a:solidFill>
              </a:rPr>
              <a:t>This approach allows simple control policy with design insights but the control will be good only for asymptotically </a:t>
            </a:r>
            <a:r>
              <a:rPr lang="en-US" altLang="zh-CN" sz="2000" b="1" dirty="0" smtClean="0">
                <a:solidFill>
                  <a:srgbClr val="C00000"/>
                </a:solidFill>
              </a:rPr>
              <a:t>large delay regime</a:t>
            </a:r>
            <a:r>
              <a:rPr lang="en-US" altLang="zh-CN" sz="2000" dirty="0" smtClean="0">
                <a:solidFill>
                  <a:schemeClr val="tx1"/>
                </a:solidFill>
              </a:rPr>
              <a:t>.</a:t>
            </a:r>
            <a:endParaRPr lang="zh-CN" altLang="en-US" sz="2000" dirty="0">
              <a:solidFill>
                <a:schemeClr val="tx1"/>
              </a:solidFill>
            </a:endParaRPr>
          </a:p>
        </p:txBody>
      </p:sp>
      <p:grpSp>
        <p:nvGrpSpPr>
          <p:cNvPr id="8" name="组合 39"/>
          <p:cNvGrpSpPr/>
          <p:nvPr/>
        </p:nvGrpSpPr>
        <p:grpSpPr>
          <a:xfrm>
            <a:off x="4357686" y="4286256"/>
            <a:ext cx="4714908" cy="2491577"/>
            <a:chOff x="4357686" y="4286256"/>
            <a:chExt cx="4714908" cy="2491577"/>
          </a:xfrm>
        </p:grpSpPr>
        <p:grpSp>
          <p:nvGrpSpPr>
            <p:cNvPr id="9" name="组合 34"/>
            <p:cNvGrpSpPr/>
            <p:nvPr/>
          </p:nvGrpSpPr>
          <p:grpSpPr>
            <a:xfrm>
              <a:off x="4357686" y="4286256"/>
              <a:ext cx="4714908" cy="2491577"/>
              <a:chOff x="4357686" y="4286256"/>
              <a:chExt cx="4714908" cy="2491577"/>
            </a:xfrm>
          </p:grpSpPr>
          <p:sp>
            <p:nvSpPr>
              <p:cNvPr id="23" name="五边形 16"/>
              <p:cNvSpPr/>
              <p:nvPr/>
            </p:nvSpPr>
            <p:spPr>
              <a:xfrm>
                <a:off x="5429256" y="5068685"/>
                <a:ext cx="3286148" cy="341756"/>
              </a:xfrm>
              <a:prstGeom prst="homePlate">
                <a:avLst/>
              </a:prstGeom>
              <a:solidFill>
                <a:schemeClr val="accent1">
                  <a:lumMod val="75000"/>
                </a:schemeClr>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8072462" y="5568751"/>
                <a:ext cx="1000132" cy="646331"/>
              </a:xfrm>
              <a:prstGeom prst="rect">
                <a:avLst/>
              </a:prstGeom>
              <a:noFill/>
            </p:spPr>
            <p:txBody>
              <a:bodyPr wrap="square" rtlCol="0">
                <a:spAutoFit/>
              </a:bodyPr>
              <a:lstStyle/>
              <a:p>
                <a:pPr algn="ctr"/>
                <a:r>
                  <a:rPr lang="en-US" dirty="0" smtClean="0"/>
                  <a:t>Buffer State </a:t>
                </a:r>
                <a:r>
                  <a:rPr lang="en-US" altLang="zh-CN" dirty="0" smtClean="0"/>
                  <a:t>s</a:t>
                </a:r>
                <a:endParaRPr lang="en-US" dirty="0"/>
              </a:p>
            </p:txBody>
          </p:sp>
          <p:cxnSp>
            <p:nvCxnSpPr>
              <p:cNvPr id="25" name="直接箭头连接符 19"/>
              <p:cNvCxnSpPr/>
              <p:nvPr/>
            </p:nvCxnSpPr>
            <p:spPr>
              <a:xfrm rot="5400000" flipH="1" flipV="1">
                <a:off x="6428990" y="4928801"/>
                <a:ext cx="1285884" cy="794"/>
              </a:xfrm>
              <a:prstGeom prst="straightConnector1">
                <a:avLst/>
              </a:prstGeom>
              <a:ln>
                <a:solidFill>
                  <a:schemeClr val="accent6">
                    <a:lumMod val="75000"/>
                  </a:schemeClr>
                </a:solidFill>
                <a:tailEnd type="arrow"/>
              </a:ln>
            </p:spPr>
            <p:style>
              <a:lnRef idx="3">
                <a:schemeClr val="accent2"/>
              </a:lnRef>
              <a:fillRef idx="0">
                <a:schemeClr val="accent2"/>
              </a:fillRef>
              <a:effectRef idx="2">
                <a:schemeClr val="accent2"/>
              </a:effectRef>
              <a:fontRef idx="minor">
                <a:schemeClr val="tx1"/>
              </a:fontRef>
            </p:style>
          </p:cxnSp>
          <p:graphicFrame>
            <p:nvGraphicFramePr>
              <p:cNvPr id="26" name="对象 21"/>
              <p:cNvGraphicFramePr>
                <a:graphicFrameLocks noChangeAspect="1"/>
              </p:cNvGraphicFramePr>
              <p:nvPr/>
            </p:nvGraphicFramePr>
            <p:xfrm>
              <a:off x="6700853" y="5497313"/>
              <a:ext cx="157163" cy="560388"/>
            </p:xfrm>
            <a:graphic>
              <a:graphicData uri="http://schemas.openxmlformats.org/presentationml/2006/ole">
                <p:oleObj spid="_x0000_s180226" name="Formula" r:id="rId4" imgW="78840" imgH="283320" progId="">
                  <p:embed/>
                </p:oleObj>
              </a:graphicData>
            </a:graphic>
          </p:graphicFrame>
          <p:cxnSp>
            <p:nvCxnSpPr>
              <p:cNvPr id="27" name="直接箭头连接符 23"/>
              <p:cNvCxnSpPr/>
              <p:nvPr/>
            </p:nvCxnSpPr>
            <p:spPr>
              <a:xfrm>
                <a:off x="5500694" y="4714884"/>
                <a:ext cx="1428760" cy="1588"/>
              </a:xfrm>
              <a:prstGeom prst="straightConnector1">
                <a:avLst/>
              </a:prstGeom>
              <a:ln>
                <a:solidFill>
                  <a:schemeClr val="accent6">
                    <a:lumMod val="75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28" name="直接箭头连接符 24"/>
              <p:cNvCxnSpPr/>
              <p:nvPr/>
            </p:nvCxnSpPr>
            <p:spPr>
              <a:xfrm rot="10800000" flipV="1">
                <a:off x="7215206" y="4714884"/>
                <a:ext cx="1143008" cy="1588"/>
              </a:xfrm>
              <a:prstGeom prst="straightConnector1">
                <a:avLst/>
              </a:prstGeom>
              <a:ln>
                <a:solidFill>
                  <a:schemeClr val="accent6">
                    <a:lumMod val="75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29" name="曲线连接符 28"/>
              <p:cNvCxnSpPr/>
              <p:nvPr/>
            </p:nvCxnSpPr>
            <p:spPr>
              <a:xfrm flipV="1">
                <a:off x="6286512" y="5572140"/>
                <a:ext cx="928694" cy="571504"/>
              </a:xfrm>
              <a:prstGeom prst="curvedConnector3">
                <a:avLst>
                  <a:gd name="adj1" fmla="val 112515"/>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357686" y="6131502"/>
                <a:ext cx="2714644" cy="646331"/>
              </a:xfrm>
              <a:prstGeom prst="rect">
                <a:avLst/>
              </a:prstGeom>
              <a:noFill/>
            </p:spPr>
            <p:txBody>
              <a:bodyPr wrap="square" rtlCol="0">
                <a:spAutoFit/>
              </a:bodyPr>
              <a:lstStyle/>
              <a:p>
                <a:pPr algn="ctr"/>
                <a:r>
                  <a:rPr lang="en-US" dirty="0" smtClean="0"/>
                  <a:t>To regulate the buffer state towards 1/v</a:t>
                </a:r>
                <a:endParaRPr lang="en-US" dirty="0"/>
              </a:p>
            </p:txBody>
          </p:sp>
        </p:grpSp>
        <p:sp>
          <p:nvSpPr>
            <p:cNvPr id="19" name="TextBox 18"/>
            <p:cNvSpPr txBox="1"/>
            <p:nvPr/>
          </p:nvSpPr>
          <p:spPr>
            <a:xfrm>
              <a:off x="5572132" y="5500702"/>
              <a:ext cx="1000132" cy="369332"/>
            </a:xfrm>
            <a:prstGeom prst="rect">
              <a:avLst/>
            </a:prstGeom>
            <a:noFill/>
          </p:spPr>
          <p:txBody>
            <a:bodyPr wrap="square" rtlCol="0">
              <a:spAutoFit/>
            </a:bodyPr>
            <a:lstStyle/>
            <a:p>
              <a:pPr algn="ctr"/>
              <a:r>
                <a:rPr lang="en-US" altLang="zh-CN" dirty="0" smtClean="0"/>
                <a:t>S&lt;1/v</a:t>
              </a:r>
              <a:endParaRPr lang="en-US" dirty="0"/>
            </a:p>
          </p:txBody>
        </p:sp>
        <p:sp>
          <p:nvSpPr>
            <p:cNvPr id="20" name="TextBox 19"/>
            <p:cNvSpPr txBox="1"/>
            <p:nvPr/>
          </p:nvSpPr>
          <p:spPr>
            <a:xfrm>
              <a:off x="7358082" y="5500702"/>
              <a:ext cx="1000132" cy="369332"/>
            </a:xfrm>
            <a:prstGeom prst="rect">
              <a:avLst/>
            </a:prstGeom>
            <a:noFill/>
          </p:spPr>
          <p:txBody>
            <a:bodyPr wrap="square" rtlCol="0">
              <a:spAutoFit/>
            </a:bodyPr>
            <a:lstStyle/>
            <a:p>
              <a:pPr algn="ctr"/>
              <a:r>
                <a:rPr lang="en-US" altLang="zh-CN" dirty="0" smtClean="0"/>
                <a:t>S&gt;1/v</a:t>
              </a:r>
              <a:endParaRPr lang="en-US" dirty="0"/>
            </a:p>
          </p:txBody>
        </p:sp>
        <p:sp>
          <p:nvSpPr>
            <p:cNvPr id="21" name="TextBox 20"/>
            <p:cNvSpPr txBox="1"/>
            <p:nvPr/>
          </p:nvSpPr>
          <p:spPr>
            <a:xfrm>
              <a:off x="5715008" y="4286256"/>
              <a:ext cx="1000132" cy="369332"/>
            </a:xfrm>
            <a:prstGeom prst="rect">
              <a:avLst/>
            </a:prstGeom>
            <a:noFill/>
          </p:spPr>
          <p:txBody>
            <a:bodyPr wrap="square" rtlCol="0">
              <a:spAutoFit/>
            </a:bodyPr>
            <a:lstStyle/>
            <a:p>
              <a:pPr algn="ctr"/>
              <a:r>
                <a:rPr lang="en-US" altLang="zh-CN" dirty="0" smtClean="0"/>
                <a:t>v</a:t>
              </a:r>
              <a:endParaRPr lang="en-US" dirty="0"/>
            </a:p>
          </p:txBody>
        </p:sp>
        <p:sp>
          <p:nvSpPr>
            <p:cNvPr id="22" name="TextBox 21"/>
            <p:cNvSpPr txBox="1"/>
            <p:nvPr/>
          </p:nvSpPr>
          <p:spPr>
            <a:xfrm>
              <a:off x="7358082" y="4286256"/>
              <a:ext cx="1000132" cy="369332"/>
            </a:xfrm>
            <a:prstGeom prst="rect">
              <a:avLst/>
            </a:prstGeom>
            <a:noFill/>
          </p:spPr>
          <p:txBody>
            <a:bodyPr wrap="square" rtlCol="0">
              <a:spAutoFit/>
            </a:bodyPr>
            <a:lstStyle/>
            <a:p>
              <a:pPr algn="ctr"/>
              <a:r>
                <a:rPr lang="en-US" altLang="zh-CN" dirty="0" smtClean="0"/>
                <a:t>-v</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752677" cy="523220"/>
            </a:xfrm>
            <a:prstGeom prst="rect">
              <a:avLst/>
            </a:prstGeom>
            <a:noFill/>
          </p:spPr>
          <p:txBody>
            <a:bodyPr wrap="none" rtlCol="0">
              <a:spAutoFit/>
            </a:bodyPr>
            <a:lstStyle/>
            <a:p>
              <a:r>
                <a:rPr lang="en-US" altLang="zh-CN" sz="2800" b="1" dirty="0" smtClean="0">
                  <a:latin typeface="Comic Sans MS" pitchFamily="66" charset="0"/>
                </a:rPr>
                <a:t>Related Works</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12</a:t>
            </a:fld>
            <a:endParaRPr lang="zh-CN" altLang="en-US"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Various approaches dealing with delay problems</a:t>
            </a:r>
          </a:p>
        </p:txBody>
      </p:sp>
      <p:sp>
        <p:nvSpPr>
          <p:cNvPr id="13" name="矩形标注 12"/>
          <p:cNvSpPr/>
          <p:nvPr/>
        </p:nvSpPr>
        <p:spPr>
          <a:xfrm>
            <a:off x="457200" y="1676400"/>
            <a:ext cx="8001056" cy="1566874"/>
          </a:xfrm>
          <a:prstGeom prst="wedgeRectCallout">
            <a:avLst>
              <a:gd name="adj1" fmla="val 54485"/>
              <a:gd name="adj2" fmla="val -24394"/>
            </a:avLst>
          </a:prstGeom>
          <a:solidFill>
            <a:srgbClr val="E5F3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2000" b="1" dirty="0" smtClean="0">
                <a:solidFill>
                  <a:schemeClr val="accent5">
                    <a:lumMod val="50000"/>
                  </a:schemeClr>
                </a:solidFill>
              </a:rPr>
              <a:t>Approach II [Yeh’</a:t>
            </a:r>
            <a:r>
              <a:rPr lang="en-US" altLang="zh-CN" sz="2000" b="1" dirty="0" smtClean="0">
                <a:solidFill>
                  <a:schemeClr val="accent5">
                    <a:lumMod val="50000"/>
                  </a:schemeClr>
                </a:solidFill>
              </a:rPr>
              <a:t>01]</a:t>
            </a:r>
            <a:r>
              <a:rPr lang="en-US" altLang="zh-CN" sz="2000" b="1" dirty="0" smtClean="0">
                <a:solidFill>
                  <a:schemeClr val="accent5">
                    <a:lumMod val="50000"/>
                  </a:schemeClr>
                </a:solidFill>
              </a:rPr>
              <a:t>, [Yeh’</a:t>
            </a:r>
            <a:r>
              <a:rPr lang="en-US" altLang="zh-CN" sz="2000" b="1" dirty="0" smtClean="0">
                <a:solidFill>
                  <a:schemeClr val="accent5">
                    <a:lumMod val="50000"/>
                  </a:schemeClr>
                </a:solidFill>
              </a:rPr>
              <a:t>03]</a:t>
            </a:r>
            <a:endParaRPr lang="en-US" altLang="zh-CN" sz="2000" b="1" dirty="0" smtClean="0">
              <a:solidFill>
                <a:schemeClr val="accent5">
                  <a:lumMod val="50000"/>
                </a:schemeClr>
              </a:solidFill>
            </a:endParaRPr>
          </a:p>
          <a:p>
            <a:pPr>
              <a:lnSpc>
                <a:spcPct val="120000"/>
              </a:lnSpc>
            </a:pPr>
            <a:r>
              <a:rPr lang="en-US" altLang="zh-CN" sz="2000" dirty="0" smtClean="0">
                <a:solidFill>
                  <a:schemeClr val="tx1"/>
                </a:solidFill>
              </a:rPr>
              <a:t>- Symmetric and homogeneous users in multi-access fading channels</a:t>
            </a:r>
          </a:p>
          <a:p>
            <a:pPr>
              <a:lnSpc>
                <a:spcPct val="120000"/>
              </a:lnSpc>
            </a:pPr>
            <a:r>
              <a:rPr lang="en-US" altLang="zh-CN" sz="2000" dirty="0" smtClean="0">
                <a:solidFill>
                  <a:schemeClr val="tx1"/>
                </a:solidFill>
              </a:rPr>
              <a:t>- Using </a:t>
            </a:r>
            <a:r>
              <a:rPr lang="en-US" altLang="zh-CN" sz="2000" b="1" dirty="0" smtClean="0">
                <a:solidFill>
                  <a:srgbClr val="FF0000"/>
                </a:solidFill>
              </a:rPr>
              <a:t>stochastic </a:t>
            </a:r>
            <a:r>
              <a:rPr lang="en-US" altLang="zh-CN" sz="2000" b="1" dirty="0" err="1" smtClean="0">
                <a:solidFill>
                  <a:srgbClr val="FF0000"/>
                </a:solidFill>
              </a:rPr>
              <a:t>majorization</a:t>
            </a:r>
            <a:r>
              <a:rPr lang="en-US" altLang="zh-CN" sz="2000" b="1" dirty="0" smtClean="0">
                <a:solidFill>
                  <a:srgbClr val="FF0000"/>
                </a:solidFill>
              </a:rPr>
              <a:t> theory</a:t>
            </a:r>
            <a:r>
              <a:rPr lang="en-US" altLang="zh-CN" sz="2000" dirty="0" smtClean="0">
                <a:solidFill>
                  <a:schemeClr val="tx1"/>
                </a:solidFill>
              </a:rPr>
              <a:t>, the authors showed that the </a:t>
            </a:r>
            <a:r>
              <a:rPr lang="en-US" altLang="zh-CN" sz="2000" b="1" dirty="0" smtClean="0">
                <a:solidFill>
                  <a:srgbClr val="C00000"/>
                </a:solidFill>
              </a:rPr>
              <a:t>longest queue highest possible rate (LQHPR) </a:t>
            </a:r>
            <a:r>
              <a:rPr lang="en-US" altLang="zh-CN" sz="2000" dirty="0" smtClean="0">
                <a:solidFill>
                  <a:schemeClr val="tx1"/>
                </a:solidFill>
              </a:rPr>
              <a:t>policy is delay-optimal</a:t>
            </a:r>
            <a:endParaRPr lang="zh-CN" altLang="en-US" sz="2000" dirty="0" smtClean="0">
              <a:solidFill>
                <a:schemeClr val="tx1"/>
              </a:solidFill>
            </a:endParaRPr>
          </a:p>
        </p:txBody>
      </p:sp>
      <p:graphicFrame>
        <p:nvGraphicFramePr>
          <p:cNvPr id="15" name="Object 6"/>
          <p:cNvGraphicFramePr>
            <a:graphicFrameLocks noChangeAspect="1"/>
          </p:cNvGraphicFramePr>
          <p:nvPr/>
        </p:nvGraphicFramePr>
        <p:xfrm>
          <a:off x="2000232" y="3319471"/>
          <a:ext cx="536673" cy="1323975"/>
        </p:xfrm>
        <a:graphic>
          <a:graphicData uri="http://schemas.openxmlformats.org/presentationml/2006/ole">
            <p:oleObj spid="_x0000_s182274" name="Visio" r:id="rId4" imgW="1828800" imgH="4406900" progId="">
              <p:embed/>
            </p:oleObj>
          </a:graphicData>
        </a:graphic>
      </p:graphicFrame>
      <p:grpSp>
        <p:nvGrpSpPr>
          <p:cNvPr id="8" name="Group 17"/>
          <p:cNvGrpSpPr/>
          <p:nvPr/>
        </p:nvGrpSpPr>
        <p:grpSpPr>
          <a:xfrm>
            <a:off x="571472" y="5891234"/>
            <a:ext cx="457200" cy="609600"/>
            <a:chOff x="533400" y="1981200"/>
            <a:chExt cx="609600" cy="1066800"/>
          </a:xfrm>
          <a:effectLst>
            <a:outerShdw blurRad="50800" dist="38100" dir="2700000" algn="tl" rotWithShape="0">
              <a:prstClr val="black">
                <a:alpha val="40000"/>
              </a:prstClr>
            </a:outerShdw>
          </a:effectLst>
        </p:grpSpPr>
        <p:cxnSp>
          <p:nvCxnSpPr>
            <p:cNvPr id="17" name="Straight Connector 18"/>
            <p:cNvCxnSpPr/>
            <p:nvPr/>
          </p:nvCxnSpPr>
          <p:spPr>
            <a:xfrm rot="5400000">
              <a:off x="457994" y="2666206"/>
              <a:ext cx="762000" cy="15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9"/>
            <p:cNvCxnSpPr/>
            <p:nvPr/>
          </p:nvCxnSpPr>
          <p:spPr>
            <a:xfrm rot="5400000" flipH="1" flipV="1">
              <a:off x="838200" y="1981200"/>
              <a:ext cx="304800" cy="3048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20"/>
            <p:cNvCxnSpPr/>
            <p:nvPr/>
          </p:nvCxnSpPr>
          <p:spPr>
            <a:xfrm rot="16200000" flipV="1">
              <a:off x="533400" y="1981200"/>
              <a:ext cx="304800" cy="3048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 name="Group 41"/>
          <p:cNvGrpSpPr/>
          <p:nvPr/>
        </p:nvGrpSpPr>
        <p:grpSpPr>
          <a:xfrm>
            <a:off x="3643306" y="5891234"/>
            <a:ext cx="457200" cy="609600"/>
            <a:chOff x="533400" y="1981200"/>
            <a:chExt cx="609600" cy="1066800"/>
          </a:xfrm>
          <a:effectLst>
            <a:outerShdw blurRad="50800" dist="38100" dir="2700000" algn="tl" rotWithShape="0">
              <a:prstClr val="black">
                <a:alpha val="40000"/>
              </a:prstClr>
            </a:outerShdw>
          </a:effectLst>
        </p:grpSpPr>
        <p:cxnSp>
          <p:nvCxnSpPr>
            <p:cNvPr id="25" name="Straight Connector 42"/>
            <p:cNvCxnSpPr/>
            <p:nvPr/>
          </p:nvCxnSpPr>
          <p:spPr>
            <a:xfrm rot="5400000">
              <a:off x="457994" y="2666206"/>
              <a:ext cx="762000" cy="158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43"/>
            <p:cNvCxnSpPr/>
            <p:nvPr/>
          </p:nvCxnSpPr>
          <p:spPr>
            <a:xfrm rot="5400000" flipH="1" flipV="1">
              <a:off x="838200" y="1981200"/>
              <a:ext cx="304800" cy="3048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44"/>
            <p:cNvCxnSpPr/>
            <p:nvPr/>
          </p:nvCxnSpPr>
          <p:spPr>
            <a:xfrm rot="16200000" flipV="1">
              <a:off x="533400" y="1981200"/>
              <a:ext cx="304800" cy="3048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9" name="Straight Arrow Connector 67"/>
          <p:cNvCxnSpPr/>
          <p:nvPr/>
        </p:nvCxnSpPr>
        <p:spPr>
          <a:xfrm rot="16200000" flipH="1">
            <a:off x="2357422" y="4071942"/>
            <a:ext cx="1857388" cy="1285884"/>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69"/>
          <p:cNvCxnSpPr/>
          <p:nvPr/>
        </p:nvCxnSpPr>
        <p:spPr>
          <a:xfrm rot="5400000">
            <a:off x="500034" y="4143380"/>
            <a:ext cx="1857388" cy="1143008"/>
          </a:xfrm>
          <a:prstGeom prst="straightConnector1">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0" name="组合 35"/>
          <p:cNvGrpSpPr/>
          <p:nvPr/>
        </p:nvGrpSpPr>
        <p:grpSpPr>
          <a:xfrm>
            <a:off x="1071538" y="5929330"/>
            <a:ext cx="1633549" cy="701658"/>
            <a:chOff x="1144553" y="1799308"/>
            <a:chExt cx="1633549" cy="701658"/>
          </a:xfrm>
        </p:grpSpPr>
        <p:grpSp>
          <p:nvGrpSpPr>
            <p:cNvPr id="11" name="组合 134"/>
            <p:cNvGrpSpPr/>
            <p:nvPr/>
          </p:nvGrpSpPr>
          <p:grpSpPr>
            <a:xfrm>
              <a:off x="1144553" y="1799308"/>
              <a:ext cx="1633549" cy="381000"/>
              <a:chOff x="1144553" y="1799308"/>
              <a:chExt cx="1633549" cy="381000"/>
            </a:xfrm>
          </p:grpSpPr>
          <p:grpSp>
            <p:nvGrpSpPr>
              <p:cNvPr id="14" name="Group 32"/>
              <p:cNvGrpSpPr/>
              <p:nvPr/>
            </p:nvGrpSpPr>
            <p:grpSpPr>
              <a:xfrm>
                <a:off x="1430305" y="1799308"/>
                <a:ext cx="762000" cy="381000"/>
                <a:chOff x="2247900" y="2667000"/>
                <a:chExt cx="762000" cy="381000"/>
              </a:xfrm>
              <a:effectLst>
                <a:outerShdw blurRad="50800" dist="38100" dir="2700000" algn="tl" rotWithShape="0">
                  <a:prstClr val="black">
                    <a:alpha val="40000"/>
                  </a:prstClr>
                </a:outerShdw>
              </a:effectLst>
            </p:grpSpPr>
            <p:sp>
              <p:nvSpPr>
                <p:cNvPr id="42" name="Rectangle 23"/>
                <p:cNvSpPr/>
                <p:nvPr/>
              </p:nvSpPr>
              <p:spPr>
                <a:xfrm>
                  <a:off x="2552700" y="2667000"/>
                  <a:ext cx="152400" cy="381000"/>
                </a:xfrm>
                <a:prstGeom prst="rect">
                  <a:avLst/>
                </a:prstGeom>
                <a:no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4"/>
                <p:cNvSpPr/>
                <p:nvPr/>
              </p:nvSpPr>
              <p:spPr>
                <a:xfrm>
                  <a:off x="2705100" y="2667000"/>
                  <a:ext cx="152400" cy="381000"/>
                </a:xfrm>
                <a:prstGeom prst="rect">
                  <a:avLst/>
                </a:prstGeom>
                <a:solidFill>
                  <a:schemeClr val="accent6">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5"/>
                <p:cNvSpPr/>
                <p:nvPr/>
              </p:nvSpPr>
              <p:spPr>
                <a:xfrm>
                  <a:off x="2857500" y="2667000"/>
                  <a:ext cx="152400" cy="381000"/>
                </a:xfrm>
                <a:prstGeom prst="rect">
                  <a:avLst/>
                </a:prstGeom>
                <a:solidFill>
                  <a:schemeClr val="accent6">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27"/>
                <p:cNvCxnSpPr/>
                <p:nvPr/>
              </p:nvCxnSpPr>
              <p:spPr>
                <a:xfrm>
                  <a:off x="2247900" y="2667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30"/>
                <p:cNvCxnSpPr/>
                <p:nvPr/>
              </p:nvCxnSpPr>
              <p:spPr>
                <a:xfrm>
                  <a:off x="2247900" y="3046412"/>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直接箭头连接符 39"/>
              <p:cNvCxnSpPr/>
              <p:nvPr/>
            </p:nvCxnSpPr>
            <p:spPr>
              <a:xfrm>
                <a:off x="1144553" y="2006496"/>
                <a:ext cx="571504" cy="1588"/>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41" name="直接箭头连接符 40"/>
              <p:cNvCxnSpPr/>
              <p:nvPr/>
            </p:nvCxnSpPr>
            <p:spPr>
              <a:xfrm>
                <a:off x="2206598" y="2021010"/>
                <a:ext cx="571504" cy="158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pSp>
        <p:graphicFrame>
          <p:nvGraphicFramePr>
            <p:cNvPr id="38" name="对象 37"/>
            <p:cNvGraphicFramePr>
              <a:graphicFrameLocks noChangeAspect="1"/>
            </p:cNvGraphicFramePr>
            <p:nvPr/>
          </p:nvGraphicFramePr>
          <p:xfrm>
            <a:off x="2262178" y="2227916"/>
            <a:ext cx="298450" cy="273050"/>
          </p:xfrm>
          <a:graphic>
            <a:graphicData uri="http://schemas.openxmlformats.org/presentationml/2006/ole">
              <p:oleObj spid="_x0000_s182275" name="Formula" r:id="rId5" imgW="152640" imgH="138600" progId="">
                <p:embed/>
              </p:oleObj>
            </a:graphicData>
          </a:graphic>
        </p:graphicFrame>
      </p:grpSp>
      <p:grpSp>
        <p:nvGrpSpPr>
          <p:cNvPr id="16" name="组合 47"/>
          <p:cNvGrpSpPr/>
          <p:nvPr/>
        </p:nvGrpSpPr>
        <p:grpSpPr>
          <a:xfrm>
            <a:off x="4214810" y="5929330"/>
            <a:ext cx="1633549" cy="715945"/>
            <a:chOff x="1144553" y="2713708"/>
            <a:chExt cx="1633549" cy="715945"/>
          </a:xfrm>
        </p:grpSpPr>
        <p:grpSp>
          <p:nvGrpSpPr>
            <p:cNvPr id="20" name="Group 32"/>
            <p:cNvGrpSpPr/>
            <p:nvPr/>
          </p:nvGrpSpPr>
          <p:grpSpPr>
            <a:xfrm>
              <a:off x="1430305" y="2713708"/>
              <a:ext cx="762000" cy="381000"/>
              <a:chOff x="2247900" y="2667000"/>
              <a:chExt cx="762000" cy="381000"/>
            </a:xfrm>
            <a:effectLst>
              <a:outerShdw blurRad="50800" dist="38100" dir="2700000" algn="tl" rotWithShape="0">
                <a:prstClr val="black">
                  <a:alpha val="40000"/>
                </a:prstClr>
              </a:outerShdw>
            </a:effectLst>
          </p:grpSpPr>
          <p:sp>
            <p:nvSpPr>
              <p:cNvPr id="53" name="Rectangle 64"/>
              <p:cNvSpPr/>
              <p:nvPr/>
            </p:nvSpPr>
            <p:spPr>
              <a:xfrm>
                <a:off x="2552700" y="2667000"/>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5"/>
              <p:cNvSpPr/>
              <p:nvPr/>
            </p:nvSpPr>
            <p:spPr>
              <a:xfrm>
                <a:off x="2705100" y="2667000"/>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p:cNvSpPr/>
              <p:nvPr/>
            </p:nvSpPr>
            <p:spPr>
              <a:xfrm>
                <a:off x="2857500" y="2667000"/>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67"/>
              <p:cNvCxnSpPr/>
              <p:nvPr/>
            </p:nvCxnSpPr>
            <p:spPr>
              <a:xfrm>
                <a:off x="2247900" y="2667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68"/>
              <p:cNvCxnSpPr/>
              <p:nvPr/>
            </p:nvCxnSpPr>
            <p:spPr>
              <a:xfrm>
                <a:off x="2247900" y="3046412"/>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直接箭头连接符 49"/>
            <p:cNvCxnSpPr/>
            <p:nvPr/>
          </p:nvCxnSpPr>
          <p:spPr>
            <a:xfrm>
              <a:off x="1144553" y="2878266"/>
              <a:ext cx="571504" cy="1588"/>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51" name="直接箭头连接符 50"/>
            <p:cNvCxnSpPr/>
            <p:nvPr/>
          </p:nvCxnSpPr>
          <p:spPr>
            <a:xfrm>
              <a:off x="2206598" y="2892780"/>
              <a:ext cx="571504" cy="158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aphicFrame>
          <p:nvGraphicFramePr>
            <p:cNvPr id="52" name="Object 4"/>
            <p:cNvGraphicFramePr>
              <a:graphicFrameLocks noChangeAspect="1"/>
            </p:cNvGraphicFramePr>
            <p:nvPr/>
          </p:nvGraphicFramePr>
          <p:xfrm>
            <a:off x="2287556" y="3156603"/>
            <a:ext cx="296862" cy="273050"/>
          </p:xfrm>
          <a:graphic>
            <a:graphicData uri="http://schemas.openxmlformats.org/presentationml/2006/ole">
              <p:oleObj spid="_x0000_s182276" name="Formula" r:id="rId6" imgW="151200" imgH="138600" progId="">
                <p:embed/>
              </p:oleObj>
            </a:graphicData>
          </a:graphic>
        </p:graphicFrame>
      </p:grpSp>
      <p:grpSp>
        <p:nvGrpSpPr>
          <p:cNvPr id="21" name="组合 86"/>
          <p:cNvGrpSpPr/>
          <p:nvPr/>
        </p:nvGrpSpPr>
        <p:grpSpPr>
          <a:xfrm>
            <a:off x="5500694" y="3357562"/>
            <a:ext cx="3091763" cy="2214578"/>
            <a:chOff x="5500694" y="3357562"/>
            <a:chExt cx="3091763" cy="2214578"/>
          </a:xfrm>
        </p:grpSpPr>
        <p:cxnSp>
          <p:nvCxnSpPr>
            <p:cNvPr id="66" name="直接箭头连接符 65"/>
            <p:cNvCxnSpPr/>
            <p:nvPr/>
          </p:nvCxnSpPr>
          <p:spPr>
            <a:xfrm rot="5400000">
              <a:off x="4394199" y="4464057"/>
              <a:ext cx="2214578" cy="1588"/>
            </a:xfrm>
            <a:prstGeom prst="straightConnector1">
              <a:avLst/>
            </a:prstGeom>
            <a:ln>
              <a:headEnd type="arrow" w="med" len="med"/>
              <a:tailEnd type="none" w="med" len="med"/>
            </a:ln>
          </p:spPr>
          <p:style>
            <a:lnRef idx="2">
              <a:schemeClr val="dk1"/>
            </a:lnRef>
            <a:fillRef idx="0">
              <a:schemeClr val="dk1"/>
            </a:fillRef>
            <a:effectRef idx="1">
              <a:schemeClr val="dk1"/>
            </a:effectRef>
            <a:fontRef idx="minor">
              <a:schemeClr val="tx1"/>
            </a:fontRef>
          </p:style>
        </p:cxnSp>
        <p:cxnSp>
          <p:nvCxnSpPr>
            <p:cNvPr id="68" name="直接箭头连接符 67"/>
            <p:cNvCxnSpPr/>
            <p:nvPr/>
          </p:nvCxnSpPr>
          <p:spPr>
            <a:xfrm>
              <a:off x="5500694" y="5556038"/>
              <a:ext cx="3091763" cy="29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6" name="直接连接符 75"/>
            <p:cNvCxnSpPr/>
            <p:nvPr/>
          </p:nvCxnSpPr>
          <p:spPr>
            <a:xfrm>
              <a:off x="5500694" y="3857628"/>
              <a:ext cx="1071570" cy="1588"/>
            </a:xfrm>
            <a:prstGeom prst="line">
              <a:avLst/>
            </a:prstGeom>
          </p:spPr>
          <p:style>
            <a:lnRef idx="2">
              <a:schemeClr val="dk1"/>
            </a:lnRef>
            <a:fillRef idx="0">
              <a:schemeClr val="dk1"/>
            </a:fillRef>
            <a:effectRef idx="1">
              <a:schemeClr val="dk1"/>
            </a:effectRef>
            <a:fontRef idx="minor">
              <a:schemeClr val="tx1"/>
            </a:fontRef>
          </p:style>
        </p:cxnSp>
        <p:cxnSp>
          <p:nvCxnSpPr>
            <p:cNvPr id="81" name="直接连接符 80"/>
            <p:cNvCxnSpPr/>
            <p:nvPr/>
          </p:nvCxnSpPr>
          <p:spPr>
            <a:xfrm rot="5400000">
              <a:off x="6844296" y="5071280"/>
              <a:ext cx="1000132" cy="1588"/>
            </a:xfrm>
            <a:prstGeom prst="line">
              <a:avLst/>
            </a:prstGeom>
          </p:spPr>
          <p:style>
            <a:lnRef idx="2">
              <a:schemeClr val="dk1"/>
            </a:lnRef>
            <a:fillRef idx="0">
              <a:schemeClr val="dk1"/>
            </a:fillRef>
            <a:effectRef idx="1">
              <a:schemeClr val="dk1"/>
            </a:effectRef>
            <a:fontRef idx="minor">
              <a:schemeClr val="tx1"/>
            </a:fontRef>
          </p:style>
        </p:cxnSp>
        <p:cxnSp>
          <p:nvCxnSpPr>
            <p:cNvPr id="82" name="直接连接符 81"/>
            <p:cNvCxnSpPr/>
            <p:nvPr/>
          </p:nvCxnSpPr>
          <p:spPr>
            <a:xfrm>
              <a:off x="6572264" y="3857628"/>
              <a:ext cx="776294" cy="704856"/>
            </a:xfrm>
            <a:prstGeom prst="line">
              <a:avLst/>
            </a:prstGeom>
          </p:spPr>
          <p:style>
            <a:lnRef idx="2">
              <a:schemeClr val="dk1"/>
            </a:lnRef>
            <a:fillRef idx="0">
              <a:schemeClr val="dk1"/>
            </a:fillRef>
            <a:effectRef idx="1">
              <a:schemeClr val="dk1"/>
            </a:effectRef>
            <a:fontRef idx="minor">
              <a:schemeClr val="tx1"/>
            </a:fontRef>
          </p:style>
        </p:cxnSp>
      </p:grpSp>
      <p:sp>
        <p:nvSpPr>
          <p:cNvPr id="84" name="TextBox 83"/>
          <p:cNvSpPr txBox="1"/>
          <p:nvPr/>
        </p:nvSpPr>
        <p:spPr>
          <a:xfrm>
            <a:off x="6429388" y="3500438"/>
            <a:ext cx="785818" cy="400110"/>
          </a:xfrm>
          <a:prstGeom prst="rect">
            <a:avLst/>
          </a:prstGeom>
          <a:noFill/>
        </p:spPr>
        <p:txBody>
          <a:bodyPr wrap="square" rtlCol="0">
            <a:spAutoFit/>
          </a:bodyPr>
          <a:lstStyle/>
          <a:p>
            <a:pPr algn="ctr"/>
            <a:r>
              <a:rPr lang="en-US" sz="2000" b="1" dirty="0" smtClean="0"/>
              <a:t>A</a:t>
            </a:r>
            <a:endParaRPr lang="en-US" sz="2000" b="1" dirty="0"/>
          </a:p>
        </p:txBody>
      </p:sp>
      <p:sp>
        <p:nvSpPr>
          <p:cNvPr id="85" name="TextBox 84"/>
          <p:cNvSpPr txBox="1"/>
          <p:nvPr/>
        </p:nvSpPr>
        <p:spPr>
          <a:xfrm>
            <a:off x="7257616" y="4357694"/>
            <a:ext cx="785818" cy="400110"/>
          </a:xfrm>
          <a:prstGeom prst="rect">
            <a:avLst/>
          </a:prstGeom>
          <a:noFill/>
        </p:spPr>
        <p:txBody>
          <a:bodyPr wrap="square" rtlCol="0">
            <a:spAutoFit/>
          </a:bodyPr>
          <a:lstStyle/>
          <a:p>
            <a:pPr algn="ctr"/>
            <a:r>
              <a:rPr lang="en-US" sz="2000" b="1" dirty="0" smtClean="0"/>
              <a:t>B</a:t>
            </a:r>
            <a:endParaRPr lang="en-US" sz="2000" b="1" dirty="0"/>
          </a:p>
        </p:txBody>
      </p:sp>
      <p:graphicFrame>
        <p:nvGraphicFramePr>
          <p:cNvPr id="86" name="对象 85"/>
          <p:cNvGraphicFramePr>
            <a:graphicFrameLocks noChangeAspect="1"/>
          </p:cNvGraphicFramePr>
          <p:nvPr/>
        </p:nvGraphicFramePr>
        <p:xfrm>
          <a:off x="7427934" y="5715016"/>
          <a:ext cx="215900" cy="211138"/>
        </p:xfrm>
        <a:graphic>
          <a:graphicData uri="http://schemas.openxmlformats.org/presentationml/2006/ole">
            <p:oleObj spid="_x0000_s182277" name="Formula" r:id="rId7" imgW="109440" imgH="106920" progId="">
              <p:embed/>
            </p:oleObj>
          </a:graphicData>
        </a:graphic>
      </p:graphicFrame>
      <p:graphicFrame>
        <p:nvGraphicFramePr>
          <p:cNvPr id="25606" name="Object 6"/>
          <p:cNvGraphicFramePr>
            <a:graphicFrameLocks noChangeAspect="1"/>
          </p:cNvGraphicFramePr>
          <p:nvPr/>
        </p:nvGraphicFramePr>
        <p:xfrm>
          <a:off x="5072066" y="3786190"/>
          <a:ext cx="219075" cy="211138"/>
        </p:xfrm>
        <a:graphic>
          <a:graphicData uri="http://schemas.openxmlformats.org/presentationml/2006/ole">
            <p:oleObj spid="_x0000_s182278" name="Formula" r:id="rId8" imgW="110520" imgH="106920" progId="">
              <p:embed/>
            </p:oleObj>
          </a:graphicData>
        </a:graphic>
      </p:graphicFrame>
      <p:graphicFrame>
        <p:nvGraphicFramePr>
          <p:cNvPr id="25607" name="Object 7"/>
          <p:cNvGraphicFramePr>
            <a:graphicFrameLocks noChangeAspect="1"/>
          </p:cNvGraphicFramePr>
          <p:nvPr/>
        </p:nvGraphicFramePr>
        <p:xfrm>
          <a:off x="7847040" y="4357694"/>
          <a:ext cx="725488" cy="303213"/>
        </p:xfrm>
        <a:graphic>
          <a:graphicData uri="http://schemas.openxmlformats.org/presentationml/2006/ole">
            <p:oleObj spid="_x0000_s182279" name="Formula" r:id="rId9" imgW="368640" imgH="152640" progId="">
              <p:embed/>
            </p:oleObj>
          </a:graphicData>
        </a:graphic>
      </p:graphicFrame>
      <p:graphicFrame>
        <p:nvGraphicFramePr>
          <p:cNvPr id="25608" name="Object 8"/>
          <p:cNvGraphicFramePr>
            <a:graphicFrameLocks noChangeAspect="1"/>
          </p:cNvGraphicFramePr>
          <p:nvPr/>
        </p:nvGraphicFramePr>
        <p:xfrm>
          <a:off x="7057816" y="3529466"/>
          <a:ext cx="725488" cy="303212"/>
        </p:xfrm>
        <a:graphic>
          <a:graphicData uri="http://schemas.openxmlformats.org/presentationml/2006/ole">
            <p:oleObj spid="_x0000_s182280" name="Formula" r:id="rId10" imgW="368640" imgH="152640" progId="">
              <p:embed/>
            </p:oleObj>
          </a:graphicData>
        </a:graphic>
      </p:graphicFrame>
      <p:sp>
        <p:nvSpPr>
          <p:cNvPr id="88" name="椭圆 87"/>
          <p:cNvSpPr/>
          <p:nvPr/>
        </p:nvSpPr>
        <p:spPr>
          <a:xfrm>
            <a:off x="7358082" y="4071942"/>
            <a:ext cx="1357322" cy="85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97"/>
          <p:cNvGrpSpPr/>
          <p:nvPr/>
        </p:nvGrpSpPr>
        <p:grpSpPr>
          <a:xfrm>
            <a:off x="3500430" y="4131238"/>
            <a:ext cx="1785950" cy="655084"/>
            <a:chOff x="3500430" y="4131238"/>
            <a:chExt cx="1785950" cy="655084"/>
          </a:xfrm>
        </p:grpSpPr>
        <p:sp>
          <p:nvSpPr>
            <p:cNvPr id="96" name="右箭头 95"/>
            <p:cNvSpPr/>
            <p:nvPr/>
          </p:nvSpPr>
          <p:spPr>
            <a:xfrm>
              <a:off x="3714744" y="4500570"/>
              <a:ext cx="1357322" cy="285752"/>
            </a:xfrm>
            <a:prstGeom prst="rightArrow">
              <a:avLst/>
            </a:prstGeom>
            <a:solidFill>
              <a:srgbClr val="FFFF99"/>
            </a:solidFill>
            <a:ln>
              <a:solidFill>
                <a:srgbClr val="FFFF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TextBox 96"/>
            <p:cNvSpPr txBox="1"/>
            <p:nvPr/>
          </p:nvSpPr>
          <p:spPr>
            <a:xfrm>
              <a:off x="3500430" y="4131238"/>
              <a:ext cx="1785950" cy="369332"/>
            </a:xfrm>
            <a:prstGeom prst="rect">
              <a:avLst/>
            </a:prstGeom>
            <a:noFill/>
          </p:spPr>
          <p:txBody>
            <a:bodyPr wrap="square" rtlCol="0">
              <a:spAutoFit/>
            </a:bodyPr>
            <a:lstStyle/>
            <a:p>
              <a:pPr algn="ctr"/>
              <a:r>
                <a:rPr lang="en-US" dirty="0" smtClean="0"/>
                <a:t>Capacity region</a:t>
              </a:r>
              <a:endParaRPr lang="en-US" dirty="0"/>
            </a:p>
          </p:txBody>
        </p:sp>
      </p:grpSp>
      <p:sp>
        <p:nvSpPr>
          <p:cNvPr id="60" name="椭圆 59"/>
          <p:cNvSpPr/>
          <p:nvPr/>
        </p:nvSpPr>
        <p:spPr>
          <a:xfrm>
            <a:off x="4214810" y="5643578"/>
            <a:ext cx="1357322" cy="85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右弧形箭头 60"/>
          <p:cNvSpPr/>
          <p:nvPr/>
        </p:nvSpPr>
        <p:spPr>
          <a:xfrm rot="3809850" flipV="1">
            <a:off x="6390695" y="4415044"/>
            <a:ext cx="760856" cy="2339359"/>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sp>
        <p:nvSpPr>
          <p:cNvPr id="62" name="TextBox 61"/>
          <p:cNvSpPr txBox="1"/>
          <p:nvPr/>
        </p:nvSpPr>
        <p:spPr>
          <a:xfrm>
            <a:off x="5786446" y="6143644"/>
            <a:ext cx="1714512" cy="646331"/>
          </a:xfrm>
          <a:prstGeom prst="rect">
            <a:avLst/>
          </a:prstGeom>
          <a:noFill/>
        </p:spPr>
        <p:txBody>
          <a:bodyPr wrap="square" rtlCol="0">
            <a:spAutoFit/>
          </a:bodyPr>
          <a:lstStyle/>
          <a:p>
            <a:pPr algn="ctr"/>
            <a:r>
              <a:rPr lang="en-US" b="1" dirty="0" smtClean="0">
                <a:solidFill>
                  <a:schemeClr val="tx2"/>
                </a:solidFill>
              </a:rPr>
              <a:t>Longer queue for user 1</a:t>
            </a:r>
            <a:endParaRPr lang="en-US" b="1" dirty="0">
              <a:solidFill>
                <a:schemeClr val="tx2"/>
              </a:solidFill>
            </a:endParaRPr>
          </a:p>
        </p:txBody>
      </p:sp>
      <p:sp>
        <p:nvSpPr>
          <p:cNvPr id="63" name="TextBox 62"/>
          <p:cNvSpPr txBox="1"/>
          <p:nvPr/>
        </p:nvSpPr>
        <p:spPr>
          <a:xfrm>
            <a:off x="5857884" y="4429132"/>
            <a:ext cx="1428760" cy="646331"/>
          </a:xfrm>
          <a:prstGeom prst="rect">
            <a:avLst/>
          </a:prstGeom>
          <a:noFill/>
        </p:spPr>
        <p:txBody>
          <a:bodyPr wrap="square" rtlCol="0">
            <a:spAutoFit/>
          </a:bodyPr>
          <a:lstStyle/>
          <a:p>
            <a:pPr algn="ctr"/>
            <a:r>
              <a:rPr lang="en-US" b="1" dirty="0" smtClean="0">
                <a:solidFill>
                  <a:schemeClr val="tx2"/>
                </a:solidFill>
              </a:rPr>
              <a:t>higher rate for user 1</a:t>
            </a:r>
            <a:endParaRPr lang="en-US"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22" presetClass="entr" presetSubtype="4"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par>
                                <p:cTn id="18" presetID="22" presetClass="entr" presetSubtype="4"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18" presetClass="entr" presetSubtype="3" fill="hold" nodeType="withEffect">
                                  <p:stCondLst>
                                    <p:cond delay="500"/>
                                  </p:stCondLst>
                                  <p:childTnLst>
                                    <p:set>
                                      <p:cBhvr>
                                        <p:cTn id="27" dur="1" fill="hold">
                                          <p:stCondLst>
                                            <p:cond delay="0"/>
                                          </p:stCondLst>
                                        </p:cTn>
                                        <p:tgtEl>
                                          <p:spTgt spid="21"/>
                                        </p:tgtEl>
                                        <p:attrNameLst>
                                          <p:attrName>style.visibility</p:attrName>
                                        </p:attrNameLst>
                                      </p:cBhvr>
                                      <p:to>
                                        <p:strVal val="visible"/>
                                      </p:to>
                                    </p:set>
                                    <p:animEffect transition="in" filter="strips(upRight)">
                                      <p:cBhvr>
                                        <p:cTn id="28" dur="500"/>
                                        <p:tgtEl>
                                          <p:spTgt spid="21"/>
                                        </p:tgtEl>
                                      </p:cBhvr>
                                    </p:animEffect>
                                  </p:childTnLst>
                                </p:cTn>
                              </p:par>
                              <p:par>
                                <p:cTn id="29" presetID="1" presetClass="entr" presetSubtype="0" fill="hold" grpId="0" nodeType="withEffect">
                                  <p:stCondLst>
                                    <p:cond delay="70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nodeType="withEffect">
                                  <p:stCondLst>
                                    <p:cond delay="700"/>
                                  </p:stCondLst>
                                  <p:childTnLst>
                                    <p:set>
                                      <p:cBhvr>
                                        <p:cTn id="32" dur="1" fill="hold">
                                          <p:stCondLst>
                                            <p:cond delay="0"/>
                                          </p:stCondLst>
                                        </p:cTn>
                                        <p:tgtEl>
                                          <p:spTgt spid="25608"/>
                                        </p:tgtEl>
                                        <p:attrNameLst>
                                          <p:attrName>style.visibility</p:attrName>
                                        </p:attrNameLst>
                                      </p:cBhvr>
                                      <p:to>
                                        <p:strVal val="visible"/>
                                      </p:to>
                                    </p:set>
                                  </p:childTnLst>
                                </p:cTn>
                              </p:par>
                              <p:par>
                                <p:cTn id="33" presetID="1" presetClass="entr" presetSubtype="0" fill="hold" nodeType="withEffect">
                                  <p:stCondLst>
                                    <p:cond delay="700"/>
                                  </p:stCondLst>
                                  <p:childTnLst>
                                    <p:set>
                                      <p:cBhvr>
                                        <p:cTn id="34" dur="1" fill="hold">
                                          <p:stCondLst>
                                            <p:cond delay="0"/>
                                          </p:stCondLst>
                                        </p:cTn>
                                        <p:tgtEl>
                                          <p:spTgt spid="25607"/>
                                        </p:tgtEl>
                                        <p:attrNameLst>
                                          <p:attrName>style.visibility</p:attrName>
                                        </p:attrNameLst>
                                      </p:cBhvr>
                                      <p:to>
                                        <p:strVal val="visible"/>
                                      </p:to>
                                    </p:set>
                                  </p:childTnLst>
                                </p:cTn>
                              </p:par>
                              <p:par>
                                <p:cTn id="35" presetID="1" presetClass="entr" presetSubtype="0" fill="hold" grpId="0" nodeType="withEffect">
                                  <p:stCondLst>
                                    <p:cond delay="70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700"/>
                                  </p:stCondLst>
                                  <p:childTnLst>
                                    <p:set>
                                      <p:cBhvr>
                                        <p:cTn id="38" dur="1" fill="hold">
                                          <p:stCondLst>
                                            <p:cond delay="0"/>
                                          </p:stCondLst>
                                        </p:cTn>
                                        <p:tgtEl>
                                          <p:spTgt spid="86"/>
                                        </p:tgtEl>
                                        <p:attrNameLst>
                                          <p:attrName>style.visibility</p:attrName>
                                        </p:attrNameLst>
                                      </p:cBhvr>
                                      <p:to>
                                        <p:strVal val="visible"/>
                                      </p:to>
                                    </p:set>
                                  </p:childTnLst>
                                </p:cTn>
                              </p:par>
                              <p:par>
                                <p:cTn id="39" presetID="1" presetClass="entr" presetSubtype="0" fill="hold" nodeType="withEffect">
                                  <p:stCondLst>
                                    <p:cond delay="700"/>
                                  </p:stCondLst>
                                  <p:childTnLst>
                                    <p:set>
                                      <p:cBhvr>
                                        <p:cTn id="40" dur="1" fill="hold">
                                          <p:stCondLst>
                                            <p:cond delay="0"/>
                                          </p:stCondLst>
                                        </p:cTn>
                                        <p:tgtEl>
                                          <p:spTgt spid="2560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1" presetClass="entr" presetSubtype="0" fill="hold" grpId="0" nodeType="withEffect">
                                  <p:stCondLst>
                                    <p:cond delay="500"/>
                                  </p:stCondLst>
                                  <p:childTnLst>
                                    <p:set>
                                      <p:cBhvr>
                                        <p:cTn id="52" dur="1" fill="hold">
                                          <p:stCondLst>
                                            <p:cond delay="0"/>
                                          </p:stCondLst>
                                        </p:cTn>
                                        <p:tgtEl>
                                          <p:spTgt spid="60"/>
                                        </p:tgtEl>
                                        <p:attrNameLst>
                                          <p:attrName>style.visibility</p:attrName>
                                        </p:attrNameLst>
                                      </p:cBhvr>
                                      <p:to>
                                        <p:strVal val="visible"/>
                                      </p:to>
                                    </p:set>
                                  </p:childTnLst>
                                </p:cTn>
                              </p:par>
                              <p:par>
                                <p:cTn id="53" presetID="22" presetClass="entr" presetSubtype="8" fill="hold" grpId="0" nodeType="withEffect">
                                  <p:stCondLst>
                                    <p:cond delay="50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par>
                                <p:cTn id="56" presetID="1" presetClass="entr" presetSubtype="0" fill="hold" grpId="0" nodeType="withEffect">
                                  <p:stCondLst>
                                    <p:cond delay="1000"/>
                                  </p:stCondLst>
                                  <p:childTnLst>
                                    <p:set>
                                      <p:cBhvr>
                                        <p:cTn id="57" dur="1" fill="hold">
                                          <p:stCondLst>
                                            <p:cond delay="0"/>
                                          </p:stCondLst>
                                        </p:cTn>
                                        <p:tgtEl>
                                          <p:spTgt spid="88"/>
                                        </p:tgtEl>
                                        <p:attrNameLst>
                                          <p:attrName>style.visibility</p:attrName>
                                        </p:attrNameLst>
                                      </p:cBhvr>
                                      <p:to>
                                        <p:strVal val="visible"/>
                                      </p:to>
                                    </p:set>
                                  </p:childTnLst>
                                </p:cTn>
                              </p:par>
                              <p:par>
                                <p:cTn id="58" presetID="1" presetClass="entr" presetSubtype="0" fill="hold" grpId="0" nodeType="withEffect">
                                  <p:stCondLst>
                                    <p:cond delay="1000"/>
                                  </p:stCondLst>
                                  <p:childTnLst>
                                    <p:set>
                                      <p:cBhvr>
                                        <p:cTn id="59" dur="1" fill="hold">
                                          <p:stCondLst>
                                            <p:cond delay="0"/>
                                          </p:stCondLst>
                                        </p:cTn>
                                        <p:tgtEl>
                                          <p:spTgt spid="63"/>
                                        </p:tgtEl>
                                        <p:attrNameLst>
                                          <p:attrName>style.visibility</p:attrName>
                                        </p:attrNameLst>
                                      </p:cBhvr>
                                      <p:to>
                                        <p:strVal val="visible"/>
                                      </p:to>
                                    </p:set>
                                  </p:childTnLst>
                                </p:cTn>
                              </p:par>
                              <p:par>
                                <p:cTn id="60" presetID="1" presetClass="entr" presetSubtype="0" fill="hold" grpId="0" nodeType="withEffect">
                                  <p:stCondLst>
                                    <p:cond delay="1000"/>
                                  </p:stCondLst>
                                  <p:childTnLst>
                                    <p:set>
                                      <p:cBhvr>
                                        <p:cTn id="61"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4" grpId="0"/>
      <p:bldP spid="85" grpId="0"/>
      <p:bldP spid="88" grpId="0" animBg="1"/>
      <p:bldP spid="60" grpId="0" animBg="1"/>
      <p:bldP spid="61" grpId="0" animBg="1"/>
      <p:bldP spid="62" grpId="0"/>
      <p:bldP spid="63"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752677" cy="523220"/>
            </a:xfrm>
            <a:prstGeom prst="rect">
              <a:avLst/>
            </a:prstGeom>
            <a:noFill/>
          </p:spPr>
          <p:txBody>
            <a:bodyPr wrap="none" rtlCol="0">
              <a:spAutoFit/>
            </a:bodyPr>
            <a:lstStyle/>
            <a:p>
              <a:r>
                <a:rPr lang="en-US" altLang="zh-CN" sz="2800" b="1" dirty="0" smtClean="0">
                  <a:latin typeface="Comic Sans MS" pitchFamily="66" charset="0"/>
                </a:rPr>
                <a:t>Related Works</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13</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Various approaches dealing with delay problems</a:t>
            </a:r>
          </a:p>
        </p:txBody>
      </p:sp>
      <p:sp>
        <p:nvSpPr>
          <p:cNvPr id="13" name="矩形标注 12"/>
          <p:cNvSpPr/>
          <p:nvPr/>
        </p:nvSpPr>
        <p:spPr>
          <a:xfrm>
            <a:off x="857224" y="1785926"/>
            <a:ext cx="7500990" cy="1643074"/>
          </a:xfrm>
          <a:prstGeom prst="wedgeRectCallout">
            <a:avLst>
              <a:gd name="adj1" fmla="val 54485"/>
              <a:gd name="adj2" fmla="val -24394"/>
            </a:avLst>
          </a:prstGeom>
          <a:solidFill>
            <a:srgbClr val="E5F3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Approach III :  </a:t>
            </a:r>
            <a:r>
              <a:rPr lang="en-US" altLang="zh-CN" sz="2000" b="1" dirty="0" smtClean="0">
                <a:solidFill>
                  <a:schemeClr val="accent5">
                    <a:lumMod val="50000"/>
                  </a:schemeClr>
                </a:solidFill>
              </a:rPr>
              <a:t>[Wu’03], [Hui’07], [Tang’07], etc.</a:t>
            </a:r>
          </a:p>
          <a:p>
            <a:pPr algn="just">
              <a:lnSpc>
                <a:spcPct val="110000"/>
              </a:lnSpc>
            </a:pPr>
            <a:r>
              <a:rPr lang="en-US" altLang="zh-CN" sz="2000" dirty="0" smtClean="0">
                <a:solidFill>
                  <a:schemeClr val="tx1"/>
                </a:solidFill>
              </a:rPr>
              <a:t>To </a:t>
            </a:r>
            <a:r>
              <a:rPr lang="en-US" altLang="zh-CN" sz="2000" b="1" dirty="0" smtClean="0">
                <a:solidFill>
                  <a:srgbClr val="C00000"/>
                </a:solidFill>
              </a:rPr>
              <a:t>convert the delay constraint into average rate constraint </a:t>
            </a:r>
            <a:r>
              <a:rPr lang="en-US" altLang="zh-CN" sz="2000" dirty="0" smtClean="0">
                <a:solidFill>
                  <a:schemeClr val="tx1"/>
                </a:solidFill>
              </a:rPr>
              <a:t>using tail probability at large delay regime and solve the optimization problem using information theoretical formulation based on the rate constraint.</a:t>
            </a:r>
            <a:endParaRPr lang="zh-CN" altLang="en-US" sz="2000" dirty="0">
              <a:solidFill>
                <a:schemeClr val="tx1"/>
              </a:solidFill>
            </a:endParaRPr>
          </a:p>
        </p:txBody>
      </p:sp>
      <p:sp>
        <p:nvSpPr>
          <p:cNvPr id="14" name="矩形标注 13"/>
          <p:cNvSpPr/>
          <p:nvPr/>
        </p:nvSpPr>
        <p:spPr>
          <a:xfrm>
            <a:off x="857224" y="3500438"/>
            <a:ext cx="7500990" cy="1428760"/>
          </a:xfrm>
          <a:prstGeom prst="wedgeRectCallout">
            <a:avLst>
              <a:gd name="adj1" fmla="val 55368"/>
              <a:gd name="adj2" fmla="val -28671"/>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600"/>
              </a:spcBef>
            </a:pPr>
            <a:r>
              <a:rPr lang="en-US" altLang="zh-CN" sz="2200" b="1" dirty="0" smtClean="0">
                <a:solidFill>
                  <a:schemeClr val="accent5">
                    <a:lumMod val="50000"/>
                  </a:schemeClr>
                </a:solidFill>
                <a:effectLst>
                  <a:outerShdw blurRad="38100" dist="38100" dir="2700000" algn="tl">
                    <a:srgbClr val="000000">
                      <a:alpha val="43137"/>
                    </a:srgbClr>
                  </a:outerShdw>
                </a:effectLst>
              </a:rPr>
              <a:t>Remark: </a:t>
            </a:r>
          </a:p>
          <a:p>
            <a:pPr algn="just">
              <a:lnSpc>
                <a:spcPct val="110000"/>
              </a:lnSpc>
            </a:pPr>
            <a:r>
              <a:rPr lang="en-US" altLang="zh-CN" sz="2000" dirty="0" smtClean="0">
                <a:solidFill>
                  <a:schemeClr val="tx1"/>
                </a:solidFill>
              </a:rPr>
              <a:t>While this approach allows potentially simple solution, the control policy will be </a:t>
            </a:r>
            <a:r>
              <a:rPr lang="en-US" altLang="zh-CN" sz="2000" b="1" dirty="0" smtClean="0">
                <a:solidFill>
                  <a:schemeClr val="tx1"/>
                </a:solidFill>
              </a:rPr>
              <a:t>a function of CSIT only </a:t>
            </a:r>
            <a:r>
              <a:rPr lang="en-US" altLang="zh-CN" sz="2000" dirty="0" smtClean="0">
                <a:solidFill>
                  <a:schemeClr val="tx1"/>
                </a:solidFill>
              </a:rPr>
              <a:t>and such control will be good only for </a:t>
            </a:r>
            <a:r>
              <a:rPr lang="en-US" altLang="zh-CN" sz="2000" b="1" dirty="0" smtClean="0">
                <a:solidFill>
                  <a:srgbClr val="C00000"/>
                </a:solidFill>
              </a:rPr>
              <a:t>large delay regime</a:t>
            </a:r>
            <a:r>
              <a:rPr lang="en-US" altLang="zh-CN" sz="2000" dirty="0" smtClean="0">
                <a:solidFill>
                  <a:schemeClr val="tx1"/>
                </a:solidFill>
              </a:rPr>
              <a:t>.</a:t>
            </a:r>
            <a:endParaRPr lang="zh-CN" altLang="en-US" sz="2000" dirty="0">
              <a:solidFill>
                <a:schemeClr val="tx1"/>
              </a:solidFill>
            </a:endParaRPr>
          </a:p>
        </p:txBody>
      </p:sp>
      <p:sp>
        <p:nvSpPr>
          <p:cNvPr id="15" name="矩形标注 14"/>
          <p:cNvSpPr/>
          <p:nvPr/>
        </p:nvSpPr>
        <p:spPr>
          <a:xfrm>
            <a:off x="857224" y="5072074"/>
            <a:ext cx="7500990" cy="1071570"/>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200" b="1" dirty="0" smtClean="0">
                <a:solidFill>
                  <a:schemeClr val="accent5">
                    <a:lumMod val="50000"/>
                  </a:schemeClr>
                </a:solidFill>
                <a:effectLst>
                  <a:outerShdw blurRad="38100" dist="38100" dir="2700000" algn="tl">
                    <a:srgbClr val="000000">
                      <a:alpha val="43137"/>
                    </a:srgbClr>
                  </a:outerShdw>
                </a:effectLst>
              </a:rPr>
              <a:t>Note: </a:t>
            </a:r>
          </a:p>
          <a:p>
            <a:pPr>
              <a:lnSpc>
                <a:spcPct val="110000"/>
              </a:lnSpc>
            </a:pPr>
            <a:r>
              <a:rPr lang="en-US" altLang="zh-CN" sz="2000" b="1" dirty="0" smtClean="0">
                <a:solidFill>
                  <a:schemeClr val="tx1"/>
                </a:solidFill>
              </a:rPr>
              <a:t>In general, the delay-optimal power and </a:t>
            </a:r>
            <a:r>
              <a:rPr lang="en-US" altLang="zh-CN" sz="2000" b="1" dirty="0" err="1" smtClean="0">
                <a:solidFill>
                  <a:schemeClr val="tx1"/>
                </a:solidFill>
              </a:rPr>
              <a:t>precoder</a:t>
            </a:r>
            <a:r>
              <a:rPr lang="en-US" altLang="zh-CN" sz="2000" b="1" dirty="0" smtClean="0">
                <a:solidFill>
                  <a:schemeClr val="tx1"/>
                </a:solidFill>
              </a:rPr>
              <a:t> adaptation should be a function of </a:t>
            </a:r>
            <a:r>
              <a:rPr lang="en-US" altLang="zh-CN" sz="2000" b="1" dirty="0" smtClean="0">
                <a:solidFill>
                  <a:srgbClr val="FF0000"/>
                </a:solidFill>
              </a:rPr>
              <a:t>both the CSI and the QSI</a:t>
            </a:r>
            <a:r>
              <a:rPr lang="en-US" altLang="zh-CN" sz="2000" b="1" dirty="0" smtClean="0">
                <a:solidFill>
                  <a:schemeClr val="tx1"/>
                </a:solidFill>
              </a:rPr>
              <a:t>.</a:t>
            </a:r>
            <a:endParaRPr lang="zh-CN" alt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752677" cy="523220"/>
            </a:xfrm>
            <a:prstGeom prst="rect">
              <a:avLst/>
            </a:prstGeom>
            <a:noFill/>
          </p:spPr>
          <p:txBody>
            <a:bodyPr wrap="none" rtlCol="0">
              <a:spAutoFit/>
            </a:bodyPr>
            <a:lstStyle/>
            <a:p>
              <a:r>
                <a:rPr lang="en-US" altLang="zh-CN" sz="2800" b="1" dirty="0" smtClean="0">
                  <a:latin typeface="Comic Sans MS" pitchFamily="66" charset="0"/>
                </a:rPr>
                <a:t>Related Works</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14</a:t>
            </a:fld>
            <a:endParaRPr lang="zh-CN" altLang="en-US"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Various approaches dealing with delay problems</a:t>
            </a:r>
          </a:p>
        </p:txBody>
      </p:sp>
      <p:sp>
        <p:nvSpPr>
          <p:cNvPr id="13" name="矩形标注 12"/>
          <p:cNvSpPr/>
          <p:nvPr/>
        </p:nvSpPr>
        <p:spPr>
          <a:xfrm>
            <a:off x="857224" y="1785926"/>
            <a:ext cx="7500990" cy="1643074"/>
          </a:xfrm>
          <a:prstGeom prst="wedgeRectCallout">
            <a:avLst>
              <a:gd name="adj1" fmla="val 54485"/>
              <a:gd name="adj2" fmla="val -24394"/>
            </a:avLst>
          </a:prstGeom>
          <a:solidFill>
            <a:srgbClr val="E5F3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Approach IV :  </a:t>
            </a:r>
            <a:r>
              <a:rPr lang="en-US" altLang="zh-CN" sz="2000" b="1" dirty="0" smtClean="0">
                <a:solidFill>
                  <a:schemeClr val="accent5">
                    <a:lumMod val="50000"/>
                  </a:schemeClr>
                </a:solidFill>
              </a:rPr>
              <a:t>[Bertsekas’87]</a:t>
            </a:r>
          </a:p>
          <a:p>
            <a:pPr>
              <a:lnSpc>
                <a:spcPct val="120000"/>
              </a:lnSpc>
            </a:pPr>
            <a:r>
              <a:rPr lang="en-US" altLang="zh-CN" sz="2000" dirty="0" smtClean="0">
                <a:solidFill>
                  <a:schemeClr val="tx1"/>
                </a:solidFill>
              </a:rPr>
              <a:t>The problem of finding the optimal control policy (to minimize delay) is cast into a </a:t>
            </a:r>
            <a:r>
              <a:rPr lang="en-US" altLang="zh-CN" sz="2000" b="1" dirty="0" smtClean="0">
                <a:solidFill>
                  <a:srgbClr val="C00000"/>
                </a:solidFill>
              </a:rPr>
              <a:t>Markov Decision Problem (MDP) </a:t>
            </a:r>
            <a:r>
              <a:rPr lang="en-US" altLang="zh-CN" sz="2000" dirty="0" smtClean="0">
                <a:solidFill>
                  <a:schemeClr val="tx1"/>
                </a:solidFill>
              </a:rPr>
              <a:t>or a stochastic control problem.</a:t>
            </a:r>
            <a:endParaRPr lang="zh-CN" altLang="en-US" sz="2000" dirty="0">
              <a:solidFill>
                <a:schemeClr val="tx1"/>
              </a:solidFill>
            </a:endParaRPr>
          </a:p>
        </p:txBody>
      </p:sp>
      <p:sp>
        <p:nvSpPr>
          <p:cNvPr id="14" name="矩形标注 13"/>
          <p:cNvSpPr/>
          <p:nvPr/>
        </p:nvSpPr>
        <p:spPr>
          <a:xfrm>
            <a:off x="857224" y="3500438"/>
            <a:ext cx="7500990" cy="2571768"/>
          </a:xfrm>
          <a:prstGeom prst="wedgeRectCallout">
            <a:avLst>
              <a:gd name="adj1" fmla="val 55368"/>
              <a:gd name="adj2" fmla="val -28671"/>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600"/>
              </a:spcBef>
            </a:pPr>
            <a:r>
              <a:rPr lang="en-US" altLang="zh-CN" sz="2200" b="1" dirty="0" smtClean="0">
                <a:solidFill>
                  <a:schemeClr val="accent5">
                    <a:lumMod val="50000"/>
                  </a:schemeClr>
                </a:solidFill>
                <a:effectLst>
                  <a:outerShdw blurRad="38100" dist="38100" dir="2700000" algn="tl">
                    <a:srgbClr val="000000">
                      <a:alpha val="43137"/>
                    </a:srgbClr>
                  </a:outerShdw>
                </a:effectLst>
              </a:rPr>
              <a:t>Remark: </a:t>
            </a:r>
          </a:p>
          <a:p>
            <a:pPr marL="457200" indent="-457200" algn="just">
              <a:lnSpc>
                <a:spcPct val="110000"/>
              </a:lnSpc>
              <a:buFont typeface="Calibri" pitchFamily="34" charset="0"/>
              <a:buChar char="–"/>
            </a:pPr>
            <a:r>
              <a:rPr lang="en-US" altLang="zh-CN" sz="2000" dirty="0" smtClean="0">
                <a:solidFill>
                  <a:schemeClr val="tx1"/>
                </a:solidFill>
              </a:rPr>
              <a:t>Unfortunately, it is well-known that there is no easy solution to MDP in general. </a:t>
            </a:r>
          </a:p>
          <a:p>
            <a:pPr marL="457200" indent="-457200" algn="just">
              <a:lnSpc>
                <a:spcPct val="110000"/>
              </a:lnSpc>
              <a:buFont typeface="Calibri" pitchFamily="34" charset="0"/>
              <a:buChar char="–"/>
            </a:pPr>
            <a:r>
              <a:rPr lang="en-US" altLang="zh-CN" sz="2000" dirty="0" smtClean="0">
                <a:solidFill>
                  <a:schemeClr val="tx1"/>
                </a:solidFill>
              </a:rPr>
              <a:t>Brute-force </a:t>
            </a:r>
            <a:r>
              <a:rPr lang="en-US" altLang="zh-CN" sz="2000" b="1" dirty="0" smtClean="0">
                <a:solidFill>
                  <a:schemeClr val="tx1"/>
                </a:solidFill>
              </a:rPr>
              <a:t>value iteration </a:t>
            </a:r>
            <a:r>
              <a:rPr lang="en-US" altLang="zh-CN" sz="2000" dirty="0" smtClean="0">
                <a:solidFill>
                  <a:schemeClr val="tx1"/>
                </a:solidFill>
              </a:rPr>
              <a:t>and </a:t>
            </a:r>
            <a:r>
              <a:rPr lang="en-US" altLang="zh-CN" sz="2000" b="1" dirty="0" smtClean="0">
                <a:solidFill>
                  <a:schemeClr val="tx1"/>
                </a:solidFill>
              </a:rPr>
              <a:t>policy iteration are very complex and time-consuming.</a:t>
            </a:r>
            <a:endParaRPr lang="en-US" altLang="zh-CN" sz="2000" dirty="0" smtClean="0">
              <a:solidFill>
                <a:schemeClr val="tx1"/>
              </a:solidFill>
            </a:endParaRPr>
          </a:p>
          <a:p>
            <a:pPr marL="457200" indent="-457200" algn="just">
              <a:lnSpc>
                <a:spcPct val="110000"/>
              </a:lnSpc>
              <a:buFont typeface="Calibri" pitchFamily="34" charset="0"/>
              <a:buChar char="–"/>
            </a:pPr>
            <a:r>
              <a:rPr lang="en-US" altLang="zh-CN" sz="2000" dirty="0" smtClean="0">
                <a:solidFill>
                  <a:schemeClr val="tx1"/>
                </a:solidFill>
              </a:rPr>
              <a:t>In addition, it is usually very complex to evaluate the optimal solution even numerically.</a:t>
            </a:r>
            <a:endParaRPr lang="zh-CN" alt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752677" cy="523220"/>
            </a:xfrm>
            <a:prstGeom prst="rect">
              <a:avLst/>
            </a:prstGeom>
            <a:noFill/>
          </p:spPr>
          <p:txBody>
            <a:bodyPr wrap="none" rtlCol="0">
              <a:spAutoFit/>
            </a:bodyPr>
            <a:lstStyle/>
            <a:p>
              <a:r>
                <a:rPr lang="en-US" altLang="zh-CN" sz="2800" b="1" dirty="0" smtClean="0">
                  <a:latin typeface="Comic Sans MS" pitchFamily="66" charset="0"/>
                </a:rPr>
                <a:t>Related Works</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15</a:t>
            </a:fld>
            <a:endParaRPr lang="zh-CN" altLang="en-US"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Technical </a:t>
            </a:r>
            <a:r>
              <a:rPr lang="en-US" altLang="zh-CN" sz="2400" b="1" dirty="0" smtClean="0">
                <a:solidFill>
                  <a:schemeClr val="tx2"/>
                </a:solidFill>
                <a:latin typeface="Comic Sans MS" pitchFamily="66" charset="0"/>
              </a:rPr>
              <a:t>Challenges to be Solved</a:t>
            </a:r>
          </a:p>
        </p:txBody>
      </p:sp>
      <p:sp>
        <p:nvSpPr>
          <p:cNvPr id="15" name="矩形标注 14"/>
          <p:cNvSpPr/>
          <p:nvPr/>
        </p:nvSpPr>
        <p:spPr>
          <a:xfrm>
            <a:off x="642910" y="1785926"/>
            <a:ext cx="7929618" cy="1214446"/>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Challenge 1:</a:t>
            </a:r>
          </a:p>
          <a:p>
            <a:pPr>
              <a:lnSpc>
                <a:spcPct val="110000"/>
              </a:lnSpc>
            </a:pPr>
            <a:r>
              <a:rPr lang="en-US" altLang="zh-CN" sz="2000" b="1" dirty="0" smtClean="0">
                <a:solidFill>
                  <a:schemeClr val="tx1"/>
                </a:solidFill>
              </a:rPr>
              <a:t>Low complexity optimal control policy for delay sensitive resource allocation problem in </a:t>
            </a:r>
            <a:r>
              <a:rPr lang="en-US" altLang="zh-CN" sz="2000" b="1" dirty="0" smtClean="0">
                <a:solidFill>
                  <a:srgbClr val="C00000"/>
                </a:solidFill>
              </a:rPr>
              <a:t>general delay regime</a:t>
            </a:r>
            <a:r>
              <a:rPr lang="en-US" altLang="zh-CN" sz="2000" b="1" dirty="0" smtClean="0">
                <a:solidFill>
                  <a:schemeClr val="tx1"/>
                </a:solidFill>
              </a:rPr>
              <a:t>.</a:t>
            </a:r>
            <a:endParaRPr lang="zh-CN" altLang="en-US" sz="2000" b="1" dirty="0">
              <a:solidFill>
                <a:schemeClr val="tx1"/>
              </a:solidFill>
            </a:endParaRPr>
          </a:p>
        </p:txBody>
      </p:sp>
      <p:sp>
        <p:nvSpPr>
          <p:cNvPr id="17" name="矩形标注 16"/>
          <p:cNvSpPr/>
          <p:nvPr/>
        </p:nvSpPr>
        <p:spPr>
          <a:xfrm>
            <a:off x="609600" y="3429000"/>
            <a:ext cx="7929618" cy="3333752"/>
          </a:xfrm>
          <a:prstGeom prst="wedgeRectCallout">
            <a:avLst>
              <a:gd name="adj1" fmla="val 55368"/>
              <a:gd name="adj2" fmla="val -28671"/>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600"/>
              </a:spcBef>
            </a:pPr>
            <a:r>
              <a:rPr lang="en-US" altLang="zh-CN" sz="2200" b="1" dirty="0" smtClean="0">
                <a:solidFill>
                  <a:schemeClr val="accent5">
                    <a:lumMod val="50000"/>
                  </a:schemeClr>
                </a:solidFill>
                <a:effectLst>
                  <a:outerShdw blurRad="38100" dist="38100" dir="2700000" algn="tl">
                    <a:srgbClr val="000000">
                      <a:alpha val="43137"/>
                    </a:srgbClr>
                  </a:outerShdw>
                </a:effectLst>
              </a:rPr>
              <a:t>Remark 1: </a:t>
            </a:r>
          </a:p>
          <a:p>
            <a:pPr marL="457200" indent="-457200">
              <a:lnSpc>
                <a:spcPct val="110000"/>
              </a:lnSpc>
              <a:buFont typeface="Calibri" pitchFamily="34" charset="0"/>
              <a:buChar char="–"/>
            </a:pPr>
            <a:r>
              <a:rPr lang="en-US" altLang="zh-CN" sz="2000" dirty="0" smtClean="0">
                <a:solidFill>
                  <a:schemeClr val="tx1"/>
                </a:solidFill>
              </a:rPr>
              <a:t>Most of the existing works considered </a:t>
            </a:r>
            <a:r>
              <a:rPr lang="en-US" altLang="zh-CN" sz="2000" b="1" dirty="0" smtClean="0">
                <a:solidFill>
                  <a:schemeClr val="tx1"/>
                </a:solidFill>
              </a:rPr>
              <a:t>large delay asymptotic solutions</a:t>
            </a:r>
            <a:r>
              <a:rPr lang="en-US" altLang="zh-CN" sz="2000" dirty="0" smtClean="0">
                <a:solidFill>
                  <a:schemeClr val="tx1"/>
                </a:solidFill>
              </a:rPr>
              <a:t>. </a:t>
            </a:r>
          </a:p>
          <a:p>
            <a:pPr marL="457200" indent="-457200">
              <a:lnSpc>
                <a:spcPct val="110000"/>
              </a:lnSpc>
              <a:buFont typeface="Calibri" pitchFamily="34" charset="0"/>
              <a:buChar char="–"/>
            </a:pPr>
            <a:r>
              <a:rPr lang="en-US" altLang="zh-CN" sz="2000" dirty="0" smtClean="0">
                <a:solidFill>
                  <a:schemeClr val="tx1"/>
                </a:solidFill>
              </a:rPr>
              <a:t>However, practical operating region for delay sensitive traffics are usually on the </a:t>
            </a:r>
            <a:r>
              <a:rPr lang="en-US" altLang="zh-CN" sz="2000" b="1" dirty="0" smtClean="0">
                <a:solidFill>
                  <a:schemeClr val="tx1"/>
                </a:solidFill>
              </a:rPr>
              <a:t>low delay regime </a:t>
            </a:r>
            <a:r>
              <a:rPr lang="en-US" altLang="zh-CN" sz="2000" dirty="0" smtClean="0">
                <a:solidFill>
                  <a:schemeClr val="tx1"/>
                </a:solidFill>
              </a:rPr>
              <a:t>and hence </a:t>
            </a:r>
            <a:r>
              <a:rPr lang="en-US" altLang="zh-CN" sz="2000" b="1" dirty="0" smtClean="0">
                <a:solidFill>
                  <a:schemeClr val="tx1"/>
                </a:solidFill>
              </a:rPr>
              <a:t>the asymptotic simplifications cannot be applied</a:t>
            </a:r>
            <a:r>
              <a:rPr lang="en-US" altLang="zh-CN" sz="2000" dirty="0" smtClean="0">
                <a:solidFill>
                  <a:schemeClr val="tx1"/>
                </a:solidFill>
              </a:rPr>
              <a:t>. </a:t>
            </a:r>
          </a:p>
          <a:p>
            <a:pPr marL="457200" indent="-457200">
              <a:lnSpc>
                <a:spcPct val="110000"/>
              </a:lnSpc>
              <a:buFont typeface="Calibri" pitchFamily="34" charset="0"/>
              <a:buChar char="–"/>
            </a:pPr>
            <a:r>
              <a:rPr lang="en-US" altLang="zh-CN" sz="2000" dirty="0" smtClean="0">
                <a:solidFill>
                  <a:schemeClr val="tx1"/>
                </a:solidFill>
              </a:rPr>
              <a:t>Therefore, it is important to obtain low complexity control policy for </a:t>
            </a:r>
            <a:r>
              <a:rPr lang="en-US" altLang="zh-CN" sz="2000" b="1" dirty="0" smtClean="0">
                <a:solidFill>
                  <a:schemeClr val="tx1"/>
                </a:solidFill>
              </a:rPr>
              <a:t>general delay regime</a:t>
            </a:r>
            <a:r>
              <a:rPr lang="en-US" altLang="zh-CN" sz="2000" dirty="0" smtClean="0">
                <a:solidFill>
                  <a:schemeClr val="tx1"/>
                </a:solidFill>
              </a:rPr>
              <a:t>.</a:t>
            </a:r>
          </a:p>
          <a:p>
            <a:pPr marL="457200" indent="-457200">
              <a:lnSpc>
                <a:spcPct val="110000"/>
              </a:lnSpc>
              <a:buFont typeface="Calibri" pitchFamily="34" charset="0"/>
              <a:buChar char="–"/>
            </a:pPr>
            <a:r>
              <a:rPr lang="en-US" altLang="zh-CN" sz="2000" b="1" dirty="0" smtClean="0">
                <a:solidFill>
                  <a:schemeClr val="tx1"/>
                </a:solidFill>
              </a:rPr>
              <a:t>Brute force optimization</a:t>
            </a:r>
            <a:r>
              <a:rPr lang="en-US" altLang="zh-CN" sz="2000" dirty="0" smtClean="0">
                <a:solidFill>
                  <a:schemeClr val="tx1"/>
                </a:solidFill>
              </a:rPr>
              <a:t> is challenging because (a) the problem is not convex; (</a:t>
            </a:r>
            <a:r>
              <a:rPr lang="en-US" altLang="zh-CN" sz="2000" dirty="0" err="1" smtClean="0">
                <a:solidFill>
                  <a:schemeClr val="tx1"/>
                </a:solidFill>
              </a:rPr>
              <a:t>b</a:t>
            </a:r>
            <a:r>
              <a:rPr lang="en-US" altLang="zh-CN" sz="2000" dirty="0" smtClean="0">
                <a:solidFill>
                  <a:schemeClr val="tx1"/>
                </a:solidFill>
              </a:rPr>
              <a:t>) huge dimension of variables involved; (</a:t>
            </a:r>
            <a:r>
              <a:rPr lang="en-US" altLang="zh-CN" sz="2000" dirty="0" err="1" smtClean="0">
                <a:solidFill>
                  <a:schemeClr val="tx1"/>
                </a:solidFill>
              </a:rPr>
              <a:t>c</a:t>
            </a:r>
            <a:r>
              <a:rPr lang="en-US" altLang="zh-CN" sz="2000" dirty="0" smtClean="0">
                <a:solidFill>
                  <a:schemeClr val="tx1"/>
                </a:solidFill>
              </a:rPr>
              <a:t>) Not able to express the average delay in terms of the control variables.</a:t>
            </a:r>
          </a:p>
          <a:p>
            <a:pPr marL="457200" indent="-457200">
              <a:lnSpc>
                <a:spcPct val="110000"/>
              </a:lnSpc>
            </a:pPr>
            <a:endParaRPr lang="zh-CN" alt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752677" cy="523220"/>
            </a:xfrm>
            <a:prstGeom prst="rect">
              <a:avLst/>
            </a:prstGeom>
            <a:noFill/>
          </p:spPr>
          <p:txBody>
            <a:bodyPr wrap="none" rtlCol="0">
              <a:spAutoFit/>
            </a:bodyPr>
            <a:lstStyle/>
            <a:p>
              <a:r>
                <a:rPr lang="en-US" altLang="zh-CN" sz="2800" b="1" dirty="0" smtClean="0">
                  <a:latin typeface="Comic Sans MS" pitchFamily="66" charset="0"/>
                </a:rPr>
                <a:t>Related Works</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16</a:t>
            </a:fld>
            <a:endParaRPr lang="zh-CN" altLang="en-US"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Remaining Challenges to be Solved</a:t>
            </a:r>
          </a:p>
        </p:txBody>
      </p:sp>
      <p:sp>
        <p:nvSpPr>
          <p:cNvPr id="16" name="矩形标注 15"/>
          <p:cNvSpPr/>
          <p:nvPr/>
        </p:nvSpPr>
        <p:spPr>
          <a:xfrm>
            <a:off x="642910" y="1785926"/>
            <a:ext cx="7929618" cy="857256"/>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Challenge 2:</a:t>
            </a:r>
          </a:p>
          <a:p>
            <a:pPr>
              <a:lnSpc>
                <a:spcPct val="110000"/>
              </a:lnSpc>
            </a:pPr>
            <a:r>
              <a:rPr lang="en-US" altLang="zh-CN" sz="2000" b="1" dirty="0" smtClean="0">
                <a:solidFill>
                  <a:schemeClr val="tx1"/>
                </a:solidFill>
              </a:rPr>
              <a:t>Coupling among multiple delay-sensitive </a:t>
            </a:r>
            <a:r>
              <a:rPr lang="en-US" altLang="zh-CN" sz="2000" b="1" dirty="0" smtClean="0">
                <a:solidFill>
                  <a:srgbClr val="C00000"/>
                </a:solidFill>
              </a:rPr>
              <a:t>heterogeneous data streams</a:t>
            </a:r>
            <a:r>
              <a:rPr lang="en-US" altLang="zh-CN" sz="2000" b="1" dirty="0" smtClean="0">
                <a:solidFill>
                  <a:schemeClr val="tx1"/>
                </a:solidFill>
              </a:rPr>
              <a:t>.</a:t>
            </a:r>
            <a:endParaRPr lang="zh-CN" altLang="en-US" sz="2000" b="1" dirty="0">
              <a:solidFill>
                <a:schemeClr val="tx1"/>
              </a:solidFill>
            </a:endParaRPr>
          </a:p>
        </p:txBody>
      </p:sp>
      <p:sp>
        <p:nvSpPr>
          <p:cNvPr id="13" name="矩形标注 12"/>
          <p:cNvSpPr/>
          <p:nvPr/>
        </p:nvSpPr>
        <p:spPr>
          <a:xfrm>
            <a:off x="642910" y="2786058"/>
            <a:ext cx="7929618" cy="3571900"/>
          </a:xfrm>
          <a:prstGeom prst="wedgeRectCallout">
            <a:avLst>
              <a:gd name="adj1" fmla="val 55368"/>
              <a:gd name="adj2" fmla="val -28671"/>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600"/>
              </a:spcBef>
            </a:pPr>
            <a:r>
              <a:rPr lang="en-US" altLang="zh-CN" sz="2200" b="1" dirty="0" smtClean="0">
                <a:solidFill>
                  <a:schemeClr val="accent5">
                    <a:lumMod val="50000"/>
                  </a:schemeClr>
                </a:solidFill>
                <a:effectLst>
                  <a:outerShdw blurRad="38100" dist="38100" dir="2700000" algn="tl">
                    <a:srgbClr val="000000">
                      <a:alpha val="43137"/>
                    </a:srgbClr>
                  </a:outerShdw>
                </a:effectLst>
              </a:rPr>
              <a:t>Remark 2: </a:t>
            </a:r>
          </a:p>
          <a:p>
            <a:pPr marL="457200" indent="-457200">
              <a:lnSpc>
                <a:spcPct val="110000"/>
              </a:lnSpc>
              <a:buFont typeface="Calibri" pitchFamily="34" charset="0"/>
              <a:buChar char="–"/>
            </a:pPr>
            <a:r>
              <a:rPr lang="en-US" altLang="zh-CN" sz="2000" dirty="0" smtClean="0">
                <a:solidFill>
                  <a:schemeClr val="tx1"/>
                </a:solidFill>
              </a:rPr>
              <a:t>Most of the above works considered </a:t>
            </a:r>
            <a:r>
              <a:rPr lang="en-US" altLang="zh-CN" sz="2000" b="1" dirty="0" smtClean="0">
                <a:solidFill>
                  <a:schemeClr val="tx1"/>
                </a:solidFill>
              </a:rPr>
              <a:t>single stream </a:t>
            </a:r>
            <a:r>
              <a:rPr lang="en-US" altLang="zh-CN" sz="2000" dirty="0" smtClean="0">
                <a:solidFill>
                  <a:schemeClr val="tx1"/>
                </a:solidFill>
              </a:rPr>
              <a:t>wireless link only. </a:t>
            </a:r>
          </a:p>
          <a:p>
            <a:pPr marL="457200" indent="-457200">
              <a:lnSpc>
                <a:spcPct val="110000"/>
              </a:lnSpc>
              <a:buFont typeface="Calibri" pitchFamily="34" charset="0"/>
              <a:buChar char="–"/>
            </a:pPr>
            <a:r>
              <a:rPr lang="en-US" altLang="zh-CN" sz="2000" dirty="0" smtClean="0">
                <a:solidFill>
                  <a:schemeClr val="tx1"/>
                </a:solidFill>
              </a:rPr>
              <a:t>While [Yeh’</a:t>
            </a:r>
            <a:r>
              <a:rPr lang="en-US" altLang="zh-CN" sz="2000" dirty="0" smtClean="0">
                <a:solidFill>
                  <a:schemeClr val="tx1"/>
                </a:solidFill>
              </a:rPr>
              <a:t>01], </a:t>
            </a:r>
            <a:r>
              <a:rPr lang="en-US" altLang="zh-CN" sz="2000" dirty="0" smtClean="0">
                <a:solidFill>
                  <a:schemeClr val="tx1"/>
                </a:solidFill>
              </a:rPr>
              <a:t>[Yeh’</a:t>
            </a:r>
            <a:r>
              <a:rPr lang="en-US" altLang="zh-CN" sz="2000" dirty="0" smtClean="0">
                <a:solidFill>
                  <a:schemeClr val="tx1"/>
                </a:solidFill>
              </a:rPr>
              <a:t>03] </a:t>
            </a:r>
            <a:r>
              <a:rPr lang="en-US" altLang="zh-CN" sz="2000" dirty="0" smtClean="0">
                <a:solidFill>
                  <a:schemeClr val="tx1"/>
                </a:solidFill>
              </a:rPr>
              <a:t>considered multi-access systems, the framework applies to situations with </a:t>
            </a:r>
            <a:r>
              <a:rPr lang="en-US" altLang="zh-CN" sz="2000" b="1" dirty="0" smtClean="0">
                <a:solidFill>
                  <a:schemeClr val="tx1"/>
                </a:solidFill>
              </a:rPr>
              <a:t>homogeneous users </a:t>
            </a:r>
            <a:r>
              <a:rPr lang="en-US" altLang="zh-CN" sz="2000" dirty="0" smtClean="0">
                <a:solidFill>
                  <a:schemeClr val="tx1"/>
                </a:solidFill>
              </a:rPr>
              <a:t>only and cannot be extended to situations with heterogeneous users. </a:t>
            </a:r>
          </a:p>
          <a:p>
            <a:pPr marL="457200" indent="-457200">
              <a:lnSpc>
                <a:spcPct val="110000"/>
              </a:lnSpc>
              <a:buFont typeface="Calibri" pitchFamily="34" charset="0"/>
              <a:buChar char="–"/>
            </a:pPr>
            <a:r>
              <a:rPr lang="en-US" altLang="zh-CN" sz="2000" dirty="0" smtClean="0">
                <a:solidFill>
                  <a:schemeClr val="tx1"/>
                </a:solidFill>
              </a:rPr>
              <a:t>When we have heterogeneous data streams, the problem will be difficult as </a:t>
            </a:r>
            <a:r>
              <a:rPr lang="en-US" altLang="zh-CN" sz="2000" b="1" dirty="0" smtClean="0">
                <a:solidFill>
                  <a:schemeClr val="tx1"/>
                </a:solidFill>
              </a:rPr>
              <a:t>the optimal policy will generally be coupled with the joint queue state of all the heterogeneous streams</a:t>
            </a:r>
            <a:r>
              <a:rPr lang="en-US" altLang="zh-CN" sz="2000" dirty="0" smtClean="0">
                <a:solidFill>
                  <a:schemeClr val="tx1"/>
                </a:solidFill>
              </a:rPr>
              <a:t>.</a:t>
            </a:r>
          </a:p>
          <a:p>
            <a:pPr marL="457200" indent="-457200">
              <a:lnSpc>
                <a:spcPct val="110000"/>
              </a:lnSpc>
              <a:buFont typeface="Calibri" pitchFamily="34" charset="0"/>
              <a:buChar char="–"/>
            </a:pPr>
            <a:r>
              <a:rPr lang="en-US" altLang="zh-CN" sz="2000" dirty="0" smtClean="0">
                <a:solidFill>
                  <a:schemeClr val="tx1"/>
                </a:solidFill>
              </a:rPr>
              <a:t>And the general solution involves solving multi-dimensional MDP with </a:t>
            </a:r>
            <a:r>
              <a:rPr lang="en-US" altLang="zh-CN" sz="2000" b="1" dirty="0" smtClean="0">
                <a:solidFill>
                  <a:schemeClr val="tx1"/>
                </a:solidFill>
              </a:rPr>
              <a:t>exponential order of complexity </a:t>
            </a:r>
            <a:r>
              <a:rPr lang="en-US" altLang="zh-CN" sz="2000" b="1" dirty="0" err="1" smtClean="0">
                <a:solidFill>
                  <a:schemeClr val="tx1"/>
                </a:solidFill>
              </a:rPr>
              <a:t>w.r.t</a:t>
            </a:r>
            <a:r>
              <a:rPr lang="en-US" altLang="zh-CN" sz="2000" b="1" dirty="0" smtClean="0">
                <a:solidFill>
                  <a:schemeClr val="tx1"/>
                </a:solidFill>
              </a:rPr>
              <a:t>. the number of streams.</a:t>
            </a:r>
            <a:endParaRPr lang="zh-CN" alt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752677" cy="523220"/>
            </a:xfrm>
            <a:prstGeom prst="rect">
              <a:avLst/>
            </a:prstGeom>
            <a:noFill/>
          </p:spPr>
          <p:txBody>
            <a:bodyPr wrap="none" rtlCol="0">
              <a:spAutoFit/>
            </a:bodyPr>
            <a:lstStyle/>
            <a:p>
              <a:r>
                <a:rPr lang="en-US" altLang="zh-CN" sz="2800" b="1" dirty="0" smtClean="0">
                  <a:latin typeface="Comic Sans MS" pitchFamily="66" charset="0"/>
                </a:rPr>
                <a:t>Related Works</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17</a:t>
            </a:fld>
            <a:endParaRPr lang="zh-CN" altLang="en-US"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Remaining Challenges to be Solved</a:t>
            </a:r>
          </a:p>
        </p:txBody>
      </p:sp>
      <p:sp>
        <p:nvSpPr>
          <p:cNvPr id="15" name="矩形标注 14"/>
          <p:cNvSpPr/>
          <p:nvPr/>
        </p:nvSpPr>
        <p:spPr>
          <a:xfrm>
            <a:off x="642910" y="1785926"/>
            <a:ext cx="7929618" cy="857256"/>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Challenge 3:</a:t>
            </a:r>
          </a:p>
          <a:p>
            <a:pPr>
              <a:lnSpc>
                <a:spcPct val="110000"/>
              </a:lnSpc>
            </a:pPr>
            <a:r>
              <a:rPr lang="en-US" altLang="zh-CN" sz="2000" b="1" dirty="0" smtClean="0">
                <a:solidFill>
                  <a:schemeClr val="tx1"/>
                </a:solidFill>
              </a:rPr>
              <a:t>Delay-sensitive MIMO </a:t>
            </a:r>
            <a:r>
              <a:rPr lang="en-US" altLang="zh-CN" sz="2000" b="1" dirty="0" err="1" smtClean="0">
                <a:solidFill>
                  <a:schemeClr val="tx1"/>
                </a:solidFill>
              </a:rPr>
              <a:t>precoder</a:t>
            </a:r>
            <a:r>
              <a:rPr lang="en-US" altLang="zh-CN" sz="2000" b="1" dirty="0" smtClean="0">
                <a:solidFill>
                  <a:schemeClr val="tx1"/>
                </a:solidFill>
              </a:rPr>
              <a:t> design with </a:t>
            </a:r>
            <a:r>
              <a:rPr lang="en-US" altLang="zh-CN" sz="2000" b="1" dirty="0" smtClean="0">
                <a:solidFill>
                  <a:srgbClr val="C00000"/>
                </a:solidFill>
              </a:rPr>
              <a:t>outdated CSIT</a:t>
            </a:r>
            <a:r>
              <a:rPr lang="en-US" altLang="zh-CN" sz="2000" b="1" dirty="0" smtClean="0">
                <a:solidFill>
                  <a:schemeClr val="tx1"/>
                </a:solidFill>
              </a:rPr>
              <a:t>.</a:t>
            </a:r>
            <a:endParaRPr lang="zh-CN" altLang="en-US" sz="2000" b="1" dirty="0">
              <a:solidFill>
                <a:schemeClr val="tx1"/>
              </a:solidFill>
            </a:endParaRPr>
          </a:p>
        </p:txBody>
      </p:sp>
      <p:sp>
        <p:nvSpPr>
          <p:cNvPr id="13" name="矩形标注 12"/>
          <p:cNvSpPr/>
          <p:nvPr/>
        </p:nvSpPr>
        <p:spPr>
          <a:xfrm>
            <a:off x="642910" y="3124200"/>
            <a:ext cx="7929618" cy="2590800"/>
          </a:xfrm>
          <a:prstGeom prst="wedgeRectCallout">
            <a:avLst>
              <a:gd name="adj1" fmla="val 55368"/>
              <a:gd name="adj2" fmla="val -28671"/>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600"/>
              </a:spcBef>
            </a:pPr>
            <a:r>
              <a:rPr lang="en-US" altLang="zh-CN" sz="2200" b="1" dirty="0" smtClean="0">
                <a:solidFill>
                  <a:schemeClr val="accent5">
                    <a:lumMod val="50000"/>
                  </a:schemeClr>
                </a:solidFill>
                <a:effectLst>
                  <a:outerShdw blurRad="38100" dist="38100" dir="2700000" algn="tl">
                    <a:srgbClr val="000000">
                      <a:alpha val="43137"/>
                    </a:srgbClr>
                  </a:outerShdw>
                </a:effectLst>
              </a:rPr>
              <a:t>Remark 3: </a:t>
            </a:r>
            <a:endParaRPr lang="en-US" altLang="zh-CN" sz="2200" b="1" dirty="0" smtClean="0">
              <a:solidFill>
                <a:schemeClr val="accent5">
                  <a:lumMod val="50000"/>
                </a:schemeClr>
              </a:solidFill>
              <a:effectLst>
                <a:outerShdw blurRad="38100" dist="38100" dir="2700000" algn="tl">
                  <a:srgbClr val="000000">
                    <a:alpha val="43137"/>
                  </a:srgbClr>
                </a:outerShdw>
              </a:effectLst>
            </a:endParaRPr>
          </a:p>
          <a:p>
            <a:pPr marL="457200" indent="-457200">
              <a:lnSpc>
                <a:spcPct val="110000"/>
              </a:lnSpc>
              <a:buFont typeface="Calibri" pitchFamily="34" charset="0"/>
              <a:buChar char="–"/>
            </a:pPr>
            <a:r>
              <a:rPr lang="en-US" altLang="zh-CN" sz="2000" dirty="0" smtClean="0">
                <a:solidFill>
                  <a:schemeClr val="tx1"/>
                </a:solidFill>
              </a:rPr>
              <a:t>In practice, CSIT is not perfect. </a:t>
            </a:r>
          </a:p>
          <a:p>
            <a:pPr marL="457200" indent="-457200">
              <a:lnSpc>
                <a:spcPct val="110000"/>
              </a:lnSpc>
              <a:buFont typeface="Calibri" pitchFamily="34" charset="0"/>
              <a:buChar char="–"/>
            </a:pPr>
            <a:r>
              <a:rPr lang="en-US" altLang="zh-CN" sz="2000" dirty="0" smtClean="0">
                <a:solidFill>
                  <a:schemeClr val="tx1"/>
                </a:solidFill>
              </a:rPr>
              <a:t>There will </a:t>
            </a:r>
            <a:r>
              <a:rPr lang="en-US" altLang="zh-CN" sz="2000" dirty="0" smtClean="0">
                <a:solidFill>
                  <a:schemeClr val="tx1"/>
                </a:solidFill>
              </a:rPr>
              <a:t>be spatial interference between the MIMO channels.</a:t>
            </a:r>
            <a:r>
              <a:rPr lang="en-US" altLang="zh-CN" sz="2000" dirty="0" smtClean="0">
                <a:solidFill>
                  <a:schemeClr val="tx1"/>
                </a:solidFill>
              </a:rPr>
              <a:t> </a:t>
            </a:r>
          </a:p>
          <a:p>
            <a:pPr marL="457200" indent="-457200">
              <a:lnSpc>
                <a:spcPct val="110000"/>
              </a:lnSpc>
              <a:buFont typeface="Calibri" pitchFamily="34" charset="0"/>
              <a:buChar char="–"/>
            </a:pPr>
            <a:r>
              <a:rPr lang="en-US" altLang="zh-CN" sz="2000" dirty="0" smtClean="0">
                <a:solidFill>
                  <a:schemeClr val="tx1"/>
                </a:solidFill>
              </a:rPr>
              <a:t>The MIMO </a:t>
            </a:r>
            <a:r>
              <a:rPr lang="en-US" altLang="zh-CN" sz="2000" dirty="0" err="1" smtClean="0">
                <a:solidFill>
                  <a:schemeClr val="tx1"/>
                </a:solidFill>
              </a:rPr>
              <a:t>precoder</a:t>
            </a:r>
            <a:r>
              <a:rPr lang="en-US" altLang="zh-CN" sz="2000" dirty="0" smtClean="0">
                <a:solidFill>
                  <a:schemeClr val="tx1"/>
                </a:solidFill>
              </a:rPr>
              <a:t> design for delay-sensitive applications will be difficult because the resulting SINR of the spatial channels are coupled together with different delay requirements among the spatial streams.</a:t>
            </a:r>
            <a:endParaRPr lang="zh-CN" alt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1414170" cy="523220"/>
            </a:xfrm>
            <a:prstGeom prst="rect">
              <a:avLst/>
            </a:prstGeom>
            <a:noFill/>
          </p:spPr>
          <p:txBody>
            <a:bodyPr wrap="none" rtlCol="0">
              <a:spAutoFit/>
            </a:bodyPr>
            <a:lstStyle/>
            <a:p>
              <a:r>
                <a:rPr lang="en-US" altLang="zh-CN" sz="2800" b="1" dirty="0" smtClean="0">
                  <a:latin typeface="Comic Sans MS" pitchFamily="66" charset="0"/>
                </a:rPr>
                <a:t>Outline</a:t>
              </a:r>
              <a:endParaRPr lang="zh-CN" altLang="en-US" sz="2800" b="1" dirty="0">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18</a:t>
            </a:fld>
            <a:endParaRPr lang="zh-CN" altLang="en-US"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TextBox 11"/>
          <p:cNvSpPr txBox="1"/>
          <p:nvPr/>
        </p:nvSpPr>
        <p:spPr>
          <a:xfrm>
            <a:off x="285720" y="1285860"/>
            <a:ext cx="8501122" cy="4893647"/>
          </a:xfrm>
          <a:prstGeom prst="rect">
            <a:avLst/>
          </a:prstGeom>
          <a:noFill/>
        </p:spPr>
        <p:txBody>
          <a:bodyPr wrap="square" rtlCol="0">
            <a:spAutoFit/>
          </a:bodyPr>
          <a:lstStyle/>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Introduction</a:t>
            </a:r>
          </a:p>
          <a:p>
            <a:pPr marL="514350" indent="-514350">
              <a:lnSpc>
                <a:spcPct val="150000"/>
              </a:lnSpc>
              <a:buFont typeface="Wingdings" pitchFamily="2" charset="2"/>
              <a:buChar char="M"/>
            </a:pPr>
            <a:r>
              <a:rPr lang="en-US" altLang="zh-CN" sz="2800" b="1" dirty="0" smtClean="0">
                <a:solidFill>
                  <a:schemeClr val="accent6">
                    <a:lumMod val="75000"/>
                  </a:schemeClr>
                </a:solidFill>
                <a:effectLst>
                  <a:outerShdw blurRad="38100" dist="38100" dir="2700000" algn="tl">
                    <a:srgbClr val="000000">
                      <a:alpha val="43137"/>
                    </a:srgbClr>
                  </a:outerShdw>
                </a:effectLst>
                <a:latin typeface="Comic Sans MS" pitchFamily="66" charset="0"/>
              </a:rPr>
              <a:t>System Model</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MIMO Physical Layer Model</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Queue Model &amp; System States</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Objective &amp; Control Policy</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Markov Decision Problem Formulation</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Low Complexity Solution</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Numerical Results</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Conclusion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627642" cy="523220"/>
            </a:xfrm>
            <a:prstGeom prst="rect">
              <a:avLst/>
            </a:prstGeom>
            <a:noFill/>
          </p:spPr>
          <p:txBody>
            <a:bodyPr wrap="none" rtlCol="0">
              <a:spAutoFit/>
            </a:bodyPr>
            <a:lstStyle/>
            <a:p>
              <a:r>
                <a:rPr lang="en-US" altLang="zh-CN" sz="2800" b="1" dirty="0" smtClean="0">
                  <a:latin typeface="Comic Sans MS" pitchFamily="66" charset="0"/>
                </a:rPr>
                <a:t>System Model</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19</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Multi-Stream MIMO </a:t>
            </a:r>
            <a:r>
              <a:rPr lang="en-US" altLang="zh-CN" sz="2400" b="1" dirty="0" smtClean="0">
                <a:solidFill>
                  <a:schemeClr val="tx2"/>
                </a:solidFill>
                <a:latin typeface="Comic Sans MS" pitchFamily="66" charset="0"/>
              </a:rPr>
              <a:t>Physical Layer Model</a:t>
            </a:r>
          </a:p>
        </p:txBody>
      </p:sp>
      <p:grpSp>
        <p:nvGrpSpPr>
          <p:cNvPr id="132" name="组合 131"/>
          <p:cNvGrpSpPr/>
          <p:nvPr/>
        </p:nvGrpSpPr>
        <p:grpSpPr>
          <a:xfrm>
            <a:off x="195263" y="2002147"/>
            <a:ext cx="8663017" cy="3702074"/>
            <a:chOff x="195263" y="1785926"/>
            <a:chExt cx="8663017" cy="3702074"/>
          </a:xfrm>
        </p:grpSpPr>
        <p:cxnSp>
          <p:nvCxnSpPr>
            <p:cNvPr id="13" name="Straight Connector 90"/>
            <p:cNvCxnSpPr/>
            <p:nvPr/>
          </p:nvCxnSpPr>
          <p:spPr>
            <a:xfrm rot="5400000">
              <a:off x="934218" y="4150072"/>
              <a:ext cx="685800"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6" name="对象 15"/>
            <p:cNvGraphicFramePr>
              <a:graphicFrameLocks noChangeAspect="1"/>
            </p:cNvGraphicFramePr>
            <p:nvPr/>
          </p:nvGraphicFramePr>
          <p:xfrm>
            <a:off x="928662" y="2557230"/>
            <a:ext cx="296862" cy="273050"/>
          </p:xfrm>
          <a:graphic>
            <a:graphicData uri="http://schemas.openxmlformats.org/presentationml/2006/ole">
              <p:oleObj spid="_x0000_s26626" name="Formula" r:id="rId4" imgW="151200" imgH="138600" progId="">
                <p:embed/>
              </p:oleObj>
            </a:graphicData>
          </a:graphic>
        </p:graphicFrame>
        <p:graphicFrame>
          <p:nvGraphicFramePr>
            <p:cNvPr id="29" name="Object 4"/>
            <p:cNvGraphicFramePr>
              <a:graphicFrameLocks noChangeAspect="1"/>
            </p:cNvGraphicFramePr>
            <p:nvPr/>
          </p:nvGraphicFramePr>
          <p:xfrm>
            <a:off x="957918" y="3470742"/>
            <a:ext cx="300038" cy="273050"/>
          </p:xfrm>
          <a:graphic>
            <a:graphicData uri="http://schemas.openxmlformats.org/presentationml/2006/ole">
              <p:oleObj spid="_x0000_s26627" name="Formula" r:id="rId5" imgW="152640" imgH="138600" progId="">
                <p:embed/>
              </p:oleObj>
            </a:graphicData>
          </a:graphic>
        </p:graphicFrame>
        <p:sp>
          <p:nvSpPr>
            <p:cNvPr id="36" name="Rectangle 82"/>
            <p:cNvSpPr/>
            <p:nvPr/>
          </p:nvSpPr>
          <p:spPr>
            <a:xfrm>
              <a:off x="1018925" y="4749502"/>
              <a:ext cx="152400" cy="381000"/>
            </a:xfrm>
            <a:prstGeom prst="rect">
              <a:avLst/>
            </a:prstGeom>
            <a:solidFill>
              <a:srgbClr val="FFFF00"/>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2"/>
            <p:cNvGrpSpPr/>
            <p:nvPr/>
          </p:nvGrpSpPr>
          <p:grpSpPr>
            <a:xfrm>
              <a:off x="857224" y="4747998"/>
              <a:ext cx="762000" cy="381000"/>
              <a:chOff x="2247900" y="2667000"/>
              <a:chExt cx="762000" cy="381000"/>
            </a:xfrm>
            <a:effectLst>
              <a:outerShdw blurRad="50800" dist="38100" dir="2700000" algn="tl" rotWithShape="0">
                <a:prstClr val="black">
                  <a:alpha val="40000"/>
                </a:prstClr>
              </a:outerShdw>
            </a:effectLst>
          </p:grpSpPr>
          <p:sp>
            <p:nvSpPr>
              <p:cNvPr id="42" name="Rectangle 80"/>
              <p:cNvSpPr/>
              <p:nvPr/>
            </p:nvSpPr>
            <p:spPr>
              <a:xfrm>
                <a:off x="2552700" y="2667000"/>
                <a:ext cx="152400" cy="381000"/>
              </a:xfrm>
              <a:prstGeom prst="rect">
                <a:avLst/>
              </a:prstGeom>
              <a:solidFill>
                <a:srgbClr val="FFFF00"/>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81"/>
              <p:cNvSpPr/>
              <p:nvPr/>
            </p:nvSpPr>
            <p:spPr>
              <a:xfrm>
                <a:off x="2705100" y="2667000"/>
                <a:ext cx="152400" cy="381000"/>
              </a:xfrm>
              <a:prstGeom prst="rect">
                <a:avLst/>
              </a:prstGeom>
              <a:solidFill>
                <a:srgbClr val="FFFF00"/>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82"/>
              <p:cNvSpPr/>
              <p:nvPr/>
            </p:nvSpPr>
            <p:spPr>
              <a:xfrm>
                <a:off x="2857500" y="2667000"/>
                <a:ext cx="152400" cy="381000"/>
              </a:xfrm>
              <a:prstGeom prst="rect">
                <a:avLst/>
              </a:prstGeom>
              <a:solidFill>
                <a:srgbClr val="FFFF00"/>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83"/>
              <p:cNvCxnSpPr/>
              <p:nvPr/>
            </p:nvCxnSpPr>
            <p:spPr>
              <a:xfrm>
                <a:off x="2247900" y="2667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84"/>
              <p:cNvCxnSpPr/>
              <p:nvPr/>
            </p:nvCxnSpPr>
            <p:spPr>
              <a:xfrm>
                <a:off x="2247900" y="3041876"/>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直接箭头连接符 38"/>
            <p:cNvCxnSpPr/>
            <p:nvPr/>
          </p:nvCxnSpPr>
          <p:spPr>
            <a:xfrm>
              <a:off x="571472" y="4949302"/>
              <a:ext cx="428628" cy="1191"/>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40" name="直接箭头连接符 39"/>
            <p:cNvCxnSpPr/>
            <p:nvPr/>
          </p:nvCxnSpPr>
          <p:spPr>
            <a:xfrm>
              <a:off x="1614467" y="4947714"/>
              <a:ext cx="571504" cy="158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aphicFrame>
          <p:nvGraphicFramePr>
            <p:cNvPr id="41" name="Object 5"/>
            <p:cNvGraphicFramePr>
              <a:graphicFrameLocks noChangeAspect="1"/>
            </p:cNvGraphicFramePr>
            <p:nvPr/>
          </p:nvGraphicFramePr>
          <p:xfrm>
            <a:off x="928662" y="5214950"/>
            <a:ext cx="333375" cy="273050"/>
          </p:xfrm>
          <a:graphic>
            <a:graphicData uri="http://schemas.openxmlformats.org/presentationml/2006/ole">
              <p:oleObj spid="_x0000_s26628" name="Formula" r:id="rId6" imgW="170280" imgH="138600" progId="">
                <p:embed/>
              </p:oleObj>
            </a:graphicData>
          </a:graphic>
        </p:graphicFrame>
        <p:grpSp>
          <p:nvGrpSpPr>
            <p:cNvPr id="48" name="组合 47"/>
            <p:cNvGrpSpPr/>
            <p:nvPr/>
          </p:nvGrpSpPr>
          <p:grpSpPr>
            <a:xfrm>
              <a:off x="2209808" y="1941518"/>
              <a:ext cx="1505585" cy="3286148"/>
              <a:chOff x="2782889" y="1656432"/>
              <a:chExt cx="1505585" cy="3286148"/>
            </a:xfrm>
            <a:noFill/>
          </p:grpSpPr>
          <p:sp>
            <p:nvSpPr>
              <p:cNvPr id="49" name="矩形 48"/>
              <p:cNvSpPr/>
              <p:nvPr/>
            </p:nvSpPr>
            <p:spPr>
              <a:xfrm>
                <a:off x="2782889" y="1656432"/>
                <a:ext cx="1071570" cy="3286148"/>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Linear </a:t>
                </a:r>
                <a:r>
                  <a:rPr lang="en-US" altLang="zh-CN" b="1" dirty="0" err="1" smtClean="0">
                    <a:solidFill>
                      <a:schemeClr val="tx1"/>
                    </a:solidFill>
                  </a:rPr>
                  <a:t>Precoder</a:t>
                </a:r>
                <a:endParaRPr lang="zh-CN" altLang="en-US" b="1" dirty="0">
                  <a:solidFill>
                    <a:schemeClr val="tx1"/>
                  </a:solidFill>
                </a:endParaRPr>
              </a:p>
            </p:txBody>
          </p:sp>
          <p:grpSp>
            <p:nvGrpSpPr>
              <p:cNvPr id="50" name="组合 109"/>
              <p:cNvGrpSpPr/>
              <p:nvPr/>
            </p:nvGrpSpPr>
            <p:grpSpPr>
              <a:xfrm>
                <a:off x="3857620" y="1942182"/>
                <a:ext cx="430854" cy="271474"/>
                <a:chOff x="5563272" y="2454262"/>
                <a:chExt cx="437073" cy="475078"/>
              </a:xfrm>
              <a:grpFill/>
            </p:grpSpPr>
            <p:sp>
              <p:nvSpPr>
                <p:cNvPr id="65" name="等腰三角形 64"/>
                <p:cNvSpPr/>
                <p:nvPr/>
              </p:nvSpPr>
              <p:spPr>
                <a:xfrm flipV="1">
                  <a:off x="5715624" y="2454262"/>
                  <a:ext cx="284721" cy="25003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p:nvPr/>
              </p:nvCxnSpPr>
              <p:spPr>
                <a:xfrm flipV="1">
                  <a:off x="5563272" y="2919841"/>
                  <a:ext cx="294607" cy="9499"/>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cxnSp>
              <p:nvCxnSpPr>
                <p:cNvPr id="67" name="直接连接符 66"/>
                <p:cNvCxnSpPr/>
                <p:nvPr/>
              </p:nvCxnSpPr>
              <p:spPr>
                <a:xfrm rot="5400000" flipH="1" flipV="1">
                  <a:off x="5751521" y="2821777"/>
                  <a:ext cx="213520" cy="794"/>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grpSp>
          <p:grpSp>
            <p:nvGrpSpPr>
              <p:cNvPr id="51" name="组合 113"/>
              <p:cNvGrpSpPr/>
              <p:nvPr/>
            </p:nvGrpSpPr>
            <p:grpSpPr>
              <a:xfrm>
                <a:off x="3857620" y="2456526"/>
                <a:ext cx="430854" cy="271474"/>
                <a:chOff x="5563272" y="2454262"/>
                <a:chExt cx="437073" cy="475078"/>
              </a:xfrm>
              <a:grpFill/>
            </p:grpSpPr>
            <p:sp>
              <p:nvSpPr>
                <p:cNvPr id="62" name="等腰三角形 61"/>
                <p:cNvSpPr/>
                <p:nvPr/>
              </p:nvSpPr>
              <p:spPr>
                <a:xfrm flipV="1">
                  <a:off x="5715624" y="2454262"/>
                  <a:ext cx="284721" cy="25003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p:nvPr/>
              </p:nvCxnSpPr>
              <p:spPr>
                <a:xfrm flipV="1">
                  <a:off x="5563272" y="2919841"/>
                  <a:ext cx="294607" cy="9499"/>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cxnSp>
              <p:nvCxnSpPr>
                <p:cNvPr id="64" name="直接连接符 63"/>
                <p:cNvCxnSpPr/>
                <p:nvPr/>
              </p:nvCxnSpPr>
              <p:spPr>
                <a:xfrm rot="5400000" flipH="1" flipV="1">
                  <a:off x="5751521" y="2821777"/>
                  <a:ext cx="213520" cy="794"/>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grpSp>
          <p:grpSp>
            <p:nvGrpSpPr>
              <p:cNvPr id="52" name="组合 117"/>
              <p:cNvGrpSpPr/>
              <p:nvPr/>
            </p:nvGrpSpPr>
            <p:grpSpPr>
              <a:xfrm>
                <a:off x="3857620" y="3799570"/>
                <a:ext cx="430854" cy="271474"/>
                <a:chOff x="5563272" y="2454262"/>
                <a:chExt cx="437073" cy="475078"/>
              </a:xfrm>
              <a:grpFill/>
            </p:grpSpPr>
            <p:sp>
              <p:nvSpPr>
                <p:cNvPr id="59" name="等腰三角形 58"/>
                <p:cNvSpPr/>
                <p:nvPr/>
              </p:nvSpPr>
              <p:spPr>
                <a:xfrm flipV="1">
                  <a:off x="5715624" y="2454262"/>
                  <a:ext cx="284721" cy="25003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0" name="直接连接符 59"/>
                <p:cNvCxnSpPr/>
                <p:nvPr/>
              </p:nvCxnSpPr>
              <p:spPr>
                <a:xfrm flipV="1">
                  <a:off x="5563272" y="2919841"/>
                  <a:ext cx="294607" cy="9499"/>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cxnSp>
              <p:nvCxnSpPr>
                <p:cNvPr id="61" name="直接连接符 60"/>
                <p:cNvCxnSpPr/>
                <p:nvPr/>
              </p:nvCxnSpPr>
              <p:spPr>
                <a:xfrm rot="5400000" flipH="1" flipV="1">
                  <a:off x="5751521" y="2821777"/>
                  <a:ext cx="213520" cy="794"/>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grpSp>
          <p:grpSp>
            <p:nvGrpSpPr>
              <p:cNvPr id="53" name="组合 121"/>
              <p:cNvGrpSpPr/>
              <p:nvPr/>
            </p:nvGrpSpPr>
            <p:grpSpPr>
              <a:xfrm>
                <a:off x="3857620" y="4299636"/>
                <a:ext cx="430854" cy="271474"/>
                <a:chOff x="5563272" y="2454262"/>
                <a:chExt cx="437073" cy="475078"/>
              </a:xfrm>
              <a:grpFill/>
            </p:grpSpPr>
            <p:sp>
              <p:nvSpPr>
                <p:cNvPr id="55" name="等腰三角形 54"/>
                <p:cNvSpPr/>
                <p:nvPr/>
              </p:nvSpPr>
              <p:spPr>
                <a:xfrm flipV="1">
                  <a:off x="5715624" y="2454262"/>
                  <a:ext cx="284721" cy="25003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flipV="1">
                  <a:off x="5563272" y="2919841"/>
                  <a:ext cx="294607" cy="9499"/>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cxnSp>
              <p:nvCxnSpPr>
                <p:cNvPr id="58" name="直接连接符 57"/>
                <p:cNvCxnSpPr/>
                <p:nvPr/>
              </p:nvCxnSpPr>
              <p:spPr>
                <a:xfrm rot="5400000" flipH="1" flipV="1">
                  <a:off x="5751521" y="2821777"/>
                  <a:ext cx="213520" cy="794"/>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grpSp>
          <p:cxnSp>
            <p:nvCxnSpPr>
              <p:cNvPr id="54" name="Straight Connector 90"/>
              <p:cNvCxnSpPr/>
              <p:nvPr/>
            </p:nvCxnSpPr>
            <p:spPr>
              <a:xfrm rot="5400000">
                <a:off x="3801266" y="3284420"/>
                <a:ext cx="685800" cy="1588"/>
              </a:xfrm>
              <a:prstGeom prst="line">
                <a:avLst/>
              </a:prstGeom>
              <a:grpFill/>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73" name="Object 5"/>
            <p:cNvGraphicFramePr>
              <a:graphicFrameLocks noChangeAspect="1"/>
            </p:cNvGraphicFramePr>
            <p:nvPr/>
          </p:nvGraphicFramePr>
          <p:xfrm>
            <a:off x="1285852" y="1785926"/>
            <a:ext cx="857250" cy="252413"/>
          </p:xfrm>
          <a:graphic>
            <a:graphicData uri="http://schemas.openxmlformats.org/presentationml/2006/ole">
              <p:oleObj spid="_x0000_s26629" name="Formula" r:id="rId7" imgW="435960" imgH="127080" progId="">
                <p:embed/>
              </p:oleObj>
            </a:graphicData>
          </a:graphic>
        </p:graphicFrame>
        <p:graphicFrame>
          <p:nvGraphicFramePr>
            <p:cNvPr id="74" name="Object 10"/>
            <p:cNvGraphicFramePr>
              <a:graphicFrameLocks noChangeAspect="1"/>
            </p:cNvGraphicFramePr>
            <p:nvPr/>
          </p:nvGraphicFramePr>
          <p:xfrm>
            <a:off x="1285852" y="2714620"/>
            <a:ext cx="857250" cy="252413"/>
          </p:xfrm>
          <a:graphic>
            <a:graphicData uri="http://schemas.openxmlformats.org/presentationml/2006/ole">
              <p:oleObj spid="_x0000_s26630" name="Formula" r:id="rId8" imgW="435960" imgH="127080" progId="">
                <p:embed/>
              </p:oleObj>
            </a:graphicData>
          </a:graphic>
        </p:graphicFrame>
        <p:graphicFrame>
          <p:nvGraphicFramePr>
            <p:cNvPr id="75" name="Object 11"/>
            <p:cNvGraphicFramePr>
              <a:graphicFrameLocks noChangeAspect="1"/>
            </p:cNvGraphicFramePr>
            <p:nvPr/>
          </p:nvGraphicFramePr>
          <p:xfrm>
            <a:off x="1285852" y="4443646"/>
            <a:ext cx="890588" cy="252413"/>
          </p:xfrm>
          <a:graphic>
            <a:graphicData uri="http://schemas.openxmlformats.org/presentationml/2006/ole">
              <p:oleObj spid="_x0000_s26631" name="Formula" r:id="rId9" imgW="453600" imgH="127080" progId="">
                <p:embed/>
              </p:oleObj>
            </a:graphicData>
          </a:graphic>
        </p:graphicFrame>
        <p:graphicFrame>
          <p:nvGraphicFramePr>
            <p:cNvPr id="26632" name="Object 8"/>
            <p:cNvGraphicFramePr>
              <a:graphicFrameLocks noChangeAspect="1"/>
            </p:cNvGraphicFramePr>
            <p:nvPr/>
          </p:nvGraphicFramePr>
          <p:xfrm>
            <a:off x="219045" y="2214554"/>
            <a:ext cx="231775" cy="233363"/>
          </p:xfrm>
          <a:graphic>
            <a:graphicData uri="http://schemas.openxmlformats.org/presentationml/2006/ole">
              <p:oleObj spid="_x0000_s26632" name="Formula" r:id="rId10" imgW="118440" imgH="117000" progId="">
                <p:embed/>
              </p:oleObj>
            </a:graphicData>
          </a:graphic>
        </p:graphicFrame>
        <p:graphicFrame>
          <p:nvGraphicFramePr>
            <p:cNvPr id="26633" name="Object 9"/>
            <p:cNvGraphicFramePr>
              <a:graphicFrameLocks noChangeAspect="1"/>
            </p:cNvGraphicFramePr>
            <p:nvPr/>
          </p:nvGraphicFramePr>
          <p:xfrm>
            <a:off x="214282" y="3052762"/>
            <a:ext cx="239713" cy="233362"/>
          </p:xfrm>
          <a:graphic>
            <a:graphicData uri="http://schemas.openxmlformats.org/presentationml/2006/ole">
              <p:oleObj spid="_x0000_s26633" name="Formula" r:id="rId11" imgW="122040" imgH="117000" progId="">
                <p:embed/>
              </p:oleObj>
            </a:graphicData>
          </a:graphic>
        </p:graphicFrame>
        <p:graphicFrame>
          <p:nvGraphicFramePr>
            <p:cNvPr id="26634" name="Object 10"/>
            <p:cNvGraphicFramePr>
              <a:graphicFrameLocks noChangeAspect="1"/>
            </p:cNvGraphicFramePr>
            <p:nvPr/>
          </p:nvGraphicFramePr>
          <p:xfrm>
            <a:off x="195263" y="4838700"/>
            <a:ext cx="279400" cy="233363"/>
          </p:xfrm>
          <a:graphic>
            <a:graphicData uri="http://schemas.openxmlformats.org/presentationml/2006/ole">
              <p:oleObj spid="_x0000_s26634" name="Formula" r:id="rId12" imgW="143640" imgH="117000" progId="">
                <p:embed/>
              </p:oleObj>
            </a:graphicData>
          </a:graphic>
        </p:graphicFrame>
        <p:graphicFrame>
          <p:nvGraphicFramePr>
            <p:cNvPr id="26636" name="Object 12"/>
            <p:cNvGraphicFramePr>
              <a:graphicFrameLocks noChangeAspect="1"/>
            </p:cNvGraphicFramePr>
            <p:nvPr/>
          </p:nvGraphicFramePr>
          <p:xfrm>
            <a:off x="2357422" y="2871466"/>
            <a:ext cx="727075" cy="269875"/>
          </p:xfrm>
          <a:graphic>
            <a:graphicData uri="http://schemas.openxmlformats.org/presentationml/2006/ole">
              <p:oleObj spid="_x0000_s26636" name="Formula" r:id="rId13" imgW="371160" imgH="137160" progId="">
                <p:embed/>
              </p:oleObj>
            </a:graphicData>
          </a:graphic>
        </p:graphicFrame>
        <p:graphicFrame>
          <p:nvGraphicFramePr>
            <p:cNvPr id="26637" name="Object 13"/>
            <p:cNvGraphicFramePr>
              <a:graphicFrameLocks noChangeAspect="1"/>
            </p:cNvGraphicFramePr>
            <p:nvPr/>
          </p:nvGraphicFramePr>
          <p:xfrm>
            <a:off x="4000496" y="2214554"/>
            <a:ext cx="265112" cy="233362"/>
          </p:xfrm>
          <a:graphic>
            <a:graphicData uri="http://schemas.openxmlformats.org/presentationml/2006/ole">
              <p:oleObj spid="_x0000_s26637" name="Formula" r:id="rId14" imgW="136080" imgH="117000" progId="">
                <p:embed/>
              </p:oleObj>
            </a:graphicData>
          </a:graphic>
        </p:graphicFrame>
        <p:graphicFrame>
          <p:nvGraphicFramePr>
            <p:cNvPr id="26638" name="Object 14"/>
            <p:cNvGraphicFramePr>
              <a:graphicFrameLocks noChangeAspect="1"/>
            </p:cNvGraphicFramePr>
            <p:nvPr/>
          </p:nvGraphicFramePr>
          <p:xfrm>
            <a:off x="4013198" y="2786058"/>
            <a:ext cx="273050" cy="233362"/>
          </p:xfrm>
          <a:graphic>
            <a:graphicData uri="http://schemas.openxmlformats.org/presentationml/2006/ole">
              <p:oleObj spid="_x0000_s26638" name="Formula" r:id="rId15" imgW="140040" imgH="117000" progId="">
                <p:embed/>
              </p:oleObj>
            </a:graphicData>
          </a:graphic>
        </p:graphicFrame>
        <p:graphicFrame>
          <p:nvGraphicFramePr>
            <p:cNvPr id="26639" name="Object 15"/>
            <p:cNvGraphicFramePr>
              <a:graphicFrameLocks noChangeAspect="1"/>
            </p:cNvGraphicFramePr>
            <p:nvPr/>
          </p:nvGraphicFramePr>
          <p:xfrm>
            <a:off x="3929058" y="4214818"/>
            <a:ext cx="682625" cy="258763"/>
          </p:xfrm>
          <a:graphic>
            <a:graphicData uri="http://schemas.openxmlformats.org/presentationml/2006/ole">
              <p:oleObj spid="_x0000_s26639" name="Formula" r:id="rId16" imgW="347040" imgH="129600" progId="">
                <p:embed/>
              </p:oleObj>
            </a:graphicData>
          </a:graphic>
        </p:graphicFrame>
        <p:graphicFrame>
          <p:nvGraphicFramePr>
            <p:cNvPr id="26640" name="Object 16"/>
            <p:cNvGraphicFramePr>
              <a:graphicFrameLocks noChangeAspect="1"/>
            </p:cNvGraphicFramePr>
            <p:nvPr/>
          </p:nvGraphicFramePr>
          <p:xfrm>
            <a:off x="4000496" y="4643438"/>
            <a:ext cx="409575" cy="258762"/>
          </p:xfrm>
          <a:graphic>
            <a:graphicData uri="http://schemas.openxmlformats.org/presentationml/2006/ole">
              <p:oleObj spid="_x0000_s26640" name="Formula" r:id="rId17" imgW="208440" imgH="129600" progId="">
                <p:embed/>
              </p:oleObj>
            </a:graphicData>
          </a:graphic>
        </p:graphicFrame>
        <p:grpSp>
          <p:nvGrpSpPr>
            <p:cNvPr id="89" name="组合 88"/>
            <p:cNvGrpSpPr/>
            <p:nvPr/>
          </p:nvGrpSpPr>
          <p:grpSpPr>
            <a:xfrm>
              <a:off x="571472" y="2084394"/>
              <a:ext cx="1633549" cy="382798"/>
              <a:chOff x="571472" y="2084394"/>
              <a:chExt cx="1633549" cy="382798"/>
            </a:xfrm>
          </p:grpSpPr>
          <p:grpSp>
            <p:nvGrpSpPr>
              <p:cNvPr id="17" name="Group 32"/>
              <p:cNvGrpSpPr/>
              <p:nvPr/>
            </p:nvGrpSpPr>
            <p:grpSpPr>
              <a:xfrm>
                <a:off x="857224" y="2084394"/>
                <a:ext cx="762000" cy="381000"/>
                <a:chOff x="2247900" y="2667000"/>
                <a:chExt cx="762000" cy="381000"/>
              </a:xfrm>
              <a:effectLst>
                <a:outerShdw blurRad="50800" dist="38100" dir="2700000" algn="tl" rotWithShape="0">
                  <a:prstClr val="black">
                    <a:alpha val="40000"/>
                  </a:prstClr>
                </a:outerShdw>
              </a:effectLst>
            </p:grpSpPr>
            <p:sp>
              <p:nvSpPr>
                <p:cNvPr id="20" name="Rectangle 23"/>
                <p:cNvSpPr/>
                <p:nvPr/>
              </p:nvSpPr>
              <p:spPr>
                <a:xfrm>
                  <a:off x="2552700" y="2667000"/>
                  <a:ext cx="152400" cy="381000"/>
                </a:xfrm>
                <a:prstGeom prst="rect">
                  <a:avLst/>
                </a:prstGeom>
                <a:no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4"/>
                <p:cNvSpPr/>
                <p:nvPr/>
              </p:nvSpPr>
              <p:spPr>
                <a:xfrm>
                  <a:off x="2705100" y="2667000"/>
                  <a:ext cx="152400" cy="381000"/>
                </a:xfrm>
                <a:prstGeom prst="rect">
                  <a:avLst/>
                </a:prstGeom>
                <a:solidFill>
                  <a:schemeClr val="accent6">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5"/>
                <p:cNvSpPr/>
                <p:nvPr/>
              </p:nvSpPr>
              <p:spPr>
                <a:xfrm>
                  <a:off x="2857500" y="2667000"/>
                  <a:ext cx="152400" cy="381000"/>
                </a:xfrm>
                <a:prstGeom prst="rect">
                  <a:avLst/>
                </a:prstGeom>
                <a:solidFill>
                  <a:schemeClr val="accent6">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7"/>
                <p:cNvCxnSpPr/>
                <p:nvPr/>
              </p:nvCxnSpPr>
              <p:spPr>
                <a:xfrm>
                  <a:off x="2247900" y="2667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0"/>
                <p:cNvCxnSpPr/>
                <p:nvPr/>
              </p:nvCxnSpPr>
              <p:spPr>
                <a:xfrm>
                  <a:off x="2247900" y="3046412"/>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直接箭头连接符 17"/>
              <p:cNvCxnSpPr/>
              <p:nvPr/>
            </p:nvCxnSpPr>
            <p:spPr>
              <a:xfrm flipV="1">
                <a:off x="571472" y="2285992"/>
                <a:ext cx="428628" cy="5590"/>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9" name="直接箭头连接符 18"/>
              <p:cNvCxnSpPr/>
              <p:nvPr/>
            </p:nvCxnSpPr>
            <p:spPr>
              <a:xfrm>
                <a:off x="1633517" y="2306096"/>
                <a:ext cx="571504" cy="158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84" name="Rectangle 23"/>
              <p:cNvSpPr/>
              <p:nvPr/>
            </p:nvSpPr>
            <p:spPr>
              <a:xfrm>
                <a:off x="1005090" y="2086192"/>
                <a:ext cx="152400" cy="381000"/>
              </a:xfrm>
              <a:prstGeom prst="rect">
                <a:avLst/>
              </a:prstGeom>
              <a:no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组合 89"/>
            <p:cNvGrpSpPr/>
            <p:nvPr/>
          </p:nvGrpSpPr>
          <p:grpSpPr>
            <a:xfrm>
              <a:off x="571472" y="2998794"/>
              <a:ext cx="1633549" cy="381000"/>
              <a:chOff x="571472" y="2998794"/>
              <a:chExt cx="1633549" cy="381000"/>
            </a:xfrm>
          </p:grpSpPr>
          <p:grpSp>
            <p:nvGrpSpPr>
              <p:cNvPr id="26" name="Group 32"/>
              <p:cNvGrpSpPr/>
              <p:nvPr/>
            </p:nvGrpSpPr>
            <p:grpSpPr>
              <a:xfrm>
                <a:off x="857224" y="2998794"/>
                <a:ext cx="762000" cy="381000"/>
                <a:chOff x="2247900" y="2667000"/>
                <a:chExt cx="762000" cy="381000"/>
              </a:xfrm>
              <a:effectLst>
                <a:outerShdw blurRad="50800" dist="38100" dir="2700000" algn="tl" rotWithShape="0">
                  <a:prstClr val="black">
                    <a:alpha val="40000"/>
                  </a:prstClr>
                </a:outerShdw>
              </a:effectLst>
            </p:grpSpPr>
            <p:sp>
              <p:nvSpPr>
                <p:cNvPr id="30" name="Rectangle 64"/>
                <p:cNvSpPr/>
                <p:nvPr/>
              </p:nvSpPr>
              <p:spPr>
                <a:xfrm>
                  <a:off x="2552700" y="2667000"/>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5"/>
                <p:cNvSpPr/>
                <p:nvPr/>
              </p:nvSpPr>
              <p:spPr>
                <a:xfrm>
                  <a:off x="2705100" y="2667000"/>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p:cNvSpPr/>
                <p:nvPr/>
              </p:nvSpPr>
              <p:spPr>
                <a:xfrm>
                  <a:off x="2857500" y="2667000"/>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67"/>
                <p:cNvCxnSpPr/>
                <p:nvPr/>
              </p:nvCxnSpPr>
              <p:spPr>
                <a:xfrm>
                  <a:off x="2247900" y="2667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68"/>
                <p:cNvCxnSpPr/>
                <p:nvPr/>
              </p:nvCxnSpPr>
              <p:spPr>
                <a:xfrm>
                  <a:off x="2247900" y="3046412"/>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直接箭头连接符 27"/>
              <p:cNvCxnSpPr/>
              <p:nvPr/>
            </p:nvCxnSpPr>
            <p:spPr>
              <a:xfrm>
                <a:off x="1633517" y="3177866"/>
                <a:ext cx="571504" cy="158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87" name="直接箭头连接符 86"/>
              <p:cNvCxnSpPr/>
              <p:nvPr/>
            </p:nvCxnSpPr>
            <p:spPr>
              <a:xfrm flipV="1">
                <a:off x="571472" y="3204258"/>
                <a:ext cx="428628" cy="5590"/>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pSp>
        <p:sp>
          <p:nvSpPr>
            <p:cNvPr id="88" name="Rectangle 23"/>
            <p:cNvSpPr/>
            <p:nvPr/>
          </p:nvSpPr>
          <p:spPr>
            <a:xfrm>
              <a:off x="1005090" y="3004458"/>
              <a:ext cx="152400" cy="381000"/>
            </a:xfrm>
            <a:prstGeom prst="rect">
              <a:avLst/>
            </a:prstGeom>
            <a:no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组合 102"/>
            <p:cNvGrpSpPr/>
            <p:nvPr/>
          </p:nvGrpSpPr>
          <p:grpSpPr>
            <a:xfrm>
              <a:off x="3929058" y="2757030"/>
              <a:ext cx="3000396" cy="1571636"/>
              <a:chOff x="3929058" y="2757030"/>
              <a:chExt cx="3000396" cy="1571636"/>
            </a:xfrm>
          </p:grpSpPr>
          <p:sp>
            <p:nvSpPr>
              <p:cNvPr id="47" name="云形 46"/>
              <p:cNvSpPr/>
              <p:nvPr/>
            </p:nvSpPr>
            <p:spPr>
              <a:xfrm>
                <a:off x="3929058" y="2757030"/>
                <a:ext cx="3000396" cy="1571636"/>
              </a:xfrm>
              <a:prstGeom prst="cloud">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2"/>
                  </a:solidFill>
                </a:endParaRPr>
              </a:p>
            </p:txBody>
          </p:sp>
          <p:sp>
            <p:nvSpPr>
              <p:cNvPr id="91" name="矩形 90"/>
              <p:cNvSpPr/>
              <p:nvPr/>
            </p:nvSpPr>
            <p:spPr>
              <a:xfrm>
                <a:off x="4429124" y="3214686"/>
                <a:ext cx="1071570" cy="7143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6635" name="Object 11"/>
              <p:cNvGraphicFramePr>
                <a:graphicFrameLocks noChangeAspect="1"/>
              </p:cNvGraphicFramePr>
              <p:nvPr/>
            </p:nvGraphicFramePr>
            <p:xfrm>
              <a:off x="4515076" y="3430363"/>
              <a:ext cx="863600" cy="269875"/>
            </p:xfrm>
            <a:graphic>
              <a:graphicData uri="http://schemas.openxmlformats.org/presentationml/2006/ole">
                <p:oleObj spid="_x0000_s26635" name="Formula" r:id="rId18" imgW="441000" imgH="137160" progId="">
                  <p:embed/>
                </p:oleObj>
              </a:graphicData>
            </a:graphic>
          </p:graphicFrame>
          <p:sp>
            <p:nvSpPr>
              <p:cNvPr id="92" name="椭圆 91"/>
              <p:cNvSpPr/>
              <p:nvPr/>
            </p:nvSpPr>
            <p:spPr>
              <a:xfrm>
                <a:off x="6072198" y="3385458"/>
                <a:ext cx="313986" cy="329294"/>
              </a:xfrm>
              <a:prstGeom prst="ellips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3" name="直接连接符 92"/>
              <p:cNvCxnSpPr/>
              <p:nvPr/>
            </p:nvCxnSpPr>
            <p:spPr>
              <a:xfrm rot="16200000" flipH="1">
                <a:off x="6006937" y="3165304"/>
                <a:ext cx="487597" cy="14855"/>
              </a:xfrm>
              <a:prstGeom prst="line">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94" name="直接连接符 93"/>
              <p:cNvCxnSpPr/>
              <p:nvPr/>
            </p:nvCxnSpPr>
            <p:spPr>
              <a:xfrm>
                <a:off x="6101226" y="3571082"/>
                <a:ext cx="28575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直接连接符 94"/>
              <p:cNvCxnSpPr/>
              <p:nvPr/>
            </p:nvCxnSpPr>
            <p:spPr>
              <a:xfrm rot="5400000" flipH="1" flipV="1">
                <a:off x="6101226" y="3571082"/>
                <a:ext cx="28575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96" name="Object 7"/>
              <p:cNvGraphicFramePr>
                <a:graphicFrameLocks noChangeAspect="1"/>
              </p:cNvGraphicFramePr>
              <p:nvPr/>
            </p:nvGraphicFramePr>
            <p:xfrm>
              <a:off x="6011873" y="3000375"/>
              <a:ext cx="131763" cy="209550"/>
            </p:xfrm>
            <a:graphic>
              <a:graphicData uri="http://schemas.openxmlformats.org/presentationml/2006/ole">
                <p:oleObj spid="_x0000_s26641" name="Formula" r:id="rId19" imgW="66240" imgH="106920" progId="">
                  <p:embed/>
                </p:oleObj>
              </a:graphicData>
            </a:graphic>
          </p:graphicFrame>
          <p:cxnSp>
            <p:nvCxnSpPr>
              <p:cNvPr id="98" name="直接箭头连接符 97"/>
              <p:cNvCxnSpPr/>
              <p:nvPr/>
            </p:nvCxnSpPr>
            <p:spPr>
              <a:xfrm flipV="1">
                <a:off x="4000496" y="3571876"/>
                <a:ext cx="428628" cy="5590"/>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01" name="直接箭头连接符 100"/>
              <p:cNvCxnSpPr/>
              <p:nvPr/>
            </p:nvCxnSpPr>
            <p:spPr>
              <a:xfrm>
                <a:off x="5500694" y="3571876"/>
                <a:ext cx="571504" cy="158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02" name="直接箭头连接符 101"/>
              <p:cNvCxnSpPr/>
              <p:nvPr/>
            </p:nvCxnSpPr>
            <p:spPr>
              <a:xfrm flipV="1">
                <a:off x="6372464" y="3571876"/>
                <a:ext cx="428628" cy="5590"/>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pSp>
        <p:grpSp>
          <p:nvGrpSpPr>
            <p:cNvPr id="104" name="组合 103"/>
            <p:cNvGrpSpPr/>
            <p:nvPr/>
          </p:nvGrpSpPr>
          <p:grpSpPr>
            <a:xfrm flipH="1">
              <a:off x="6924067" y="1928802"/>
              <a:ext cx="1505585" cy="3286148"/>
              <a:chOff x="2782889" y="1656432"/>
              <a:chExt cx="1505585" cy="3286148"/>
            </a:xfrm>
            <a:noFill/>
          </p:grpSpPr>
          <p:sp>
            <p:nvSpPr>
              <p:cNvPr id="105" name="矩形 104"/>
              <p:cNvSpPr/>
              <p:nvPr/>
            </p:nvSpPr>
            <p:spPr>
              <a:xfrm>
                <a:off x="2782889" y="1656432"/>
                <a:ext cx="1071570" cy="3286148"/>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Linear Equalizer</a:t>
                </a:r>
                <a:endParaRPr lang="zh-CN" altLang="en-US" b="1" dirty="0">
                  <a:solidFill>
                    <a:schemeClr val="tx1"/>
                  </a:solidFill>
                </a:endParaRPr>
              </a:p>
            </p:txBody>
          </p:sp>
          <p:grpSp>
            <p:nvGrpSpPr>
              <p:cNvPr id="107" name="组合 113"/>
              <p:cNvGrpSpPr/>
              <p:nvPr/>
            </p:nvGrpSpPr>
            <p:grpSpPr>
              <a:xfrm>
                <a:off x="3857620" y="2456526"/>
                <a:ext cx="430854" cy="271474"/>
                <a:chOff x="5563272" y="2454262"/>
                <a:chExt cx="437073" cy="475078"/>
              </a:xfrm>
              <a:grpFill/>
            </p:grpSpPr>
            <p:sp>
              <p:nvSpPr>
                <p:cNvPr id="117" name="等腰三角形 116"/>
                <p:cNvSpPr/>
                <p:nvPr/>
              </p:nvSpPr>
              <p:spPr>
                <a:xfrm flipV="1">
                  <a:off x="5715624" y="2454262"/>
                  <a:ext cx="284721" cy="25003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8" name="直接连接符 117"/>
                <p:cNvCxnSpPr/>
                <p:nvPr/>
              </p:nvCxnSpPr>
              <p:spPr>
                <a:xfrm flipV="1">
                  <a:off x="5563272" y="2919841"/>
                  <a:ext cx="294607" cy="9499"/>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cxnSp>
              <p:nvCxnSpPr>
                <p:cNvPr id="119" name="直接连接符 118"/>
                <p:cNvCxnSpPr/>
                <p:nvPr/>
              </p:nvCxnSpPr>
              <p:spPr>
                <a:xfrm rot="5400000" flipH="1" flipV="1">
                  <a:off x="5751521" y="2821777"/>
                  <a:ext cx="213520" cy="794"/>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grpSp>
          <p:grpSp>
            <p:nvGrpSpPr>
              <p:cNvPr id="108" name="组合 117"/>
              <p:cNvGrpSpPr/>
              <p:nvPr/>
            </p:nvGrpSpPr>
            <p:grpSpPr>
              <a:xfrm>
                <a:off x="3857620" y="3799570"/>
                <a:ext cx="430854" cy="271474"/>
                <a:chOff x="5563272" y="2454262"/>
                <a:chExt cx="437073" cy="475078"/>
              </a:xfrm>
              <a:grpFill/>
            </p:grpSpPr>
            <p:sp>
              <p:nvSpPr>
                <p:cNvPr id="114" name="等腰三角形 113"/>
                <p:cNvSpPr/>
                <p:nvPr/>
              </p:nvSpPr>
              <p:spPr>
                <a:xfrm flipV="1">
                  <a:off x="5715624" y="2454262"/>
                  <a:ext cx="284721" cy="25003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5" name="直接连接符 114"/>
                <p:cNvCxnSpPr/>
                <p:nvPr/>
              </p:nvCxnSpPr>
              <p:spPr>
                <a:xfrm flipV="1">
                  <a:off x="5563272" y="2919841"/>
                  <a:ext cx="294607" cy="9499"/>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cxnSp>
              <p:nvCxnSpPr>
                <p:cNvPr id="116" name="直接连接符 115"/>
                <p:cNvCxnSpPr/>
                <p:nvPr/>
              </p:nvCxnSpPr>
              <p:spPr>
                <a:xfrm rot="5400000" flipH="1" flipV="1">
                  <a:off x="5751521" y="2821777"/>
                  <a:ext cx="213520" cy="794"/>
                </a:xfrm>
                <a:prstGeom prst="line">
                  <a:avLst/>
                </a:prstGeom>
                <a:grpFill/>
                <a:ln>
                  <a:solidFill>
                    <a:schemeClr val="tx1"/>
                  </a:solidFill>
                </a:ln>
              </p:spPr>
              <p:style>
                <a:lnRef idx="2">
                  <a:schemeClr val="dk1"/>
                </a:lnRef>
                <a:fillRef idx="0">
                  <a:schemeClr val="dk1"/>
                </a:fillRef>
                <a:effectRef idx="1">
                  <a:schemeClr val="dk1"/>
                </a:effectRef>
                <a:fontRef idx="minor">
                  <a:schemeClr val="tx1"/>
                </a:fontRef>
              </p:style>
            </p:cxnSp>
          </p:grpSp>
          <p:cxnSp>
            <p:nvCxnSpPr>
              <p:cNvPr id="110" name="Straight Connector 90"/>
              <p:cNvCxnSpPr/>
              <p:nvPr/>
            </p:nvCxnSpPr>
            <p:spPr>
              <a:xfrm rot="5400000">
                <a:off x="3801266" y="3284420"/>
                <a:ext cx="685800" cy="1588"/>
              </a:xfrm>
              <a:prstGeom prst="line">
                <a:avLst/>
              </a:prstGeom>
              <a:grpFill/>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26642" name="Object 18"/>
            <p:cNvGraphicFramePr>
              <a:graphicFrameLocks noChangeAspect="1"/>
            </p:cNvGraphicFramePr>
            <p:nvPr/>
          </p:nvGraphicFramePr>
          <p:xfrm>
            <a:off x="6831030" y="2357430"/>
            <a:ext cx="241300" cy="236537"/>
          </p:xfrm>
          <a:graphic>
            <a:graphicData uri="http://schemas.openxmlformats.org/presentationml/2006/ole">
              <p:oleObj spid="_x0000_s26642" name="Formula" r:id="rId20" imgW="123480" imgH="118440" progId="">
                <p:embed/>
              </p:oleObj>
            </a:graphicData>
          </a:graphic>
        </p:graphicFrame>
        <p:graphicFrame>
          <p:nvGraphicFramePr>
            <p:cNvPr id="26643" name="Object 19"/>
            <p:cNvGraphicFramePr>
              <a:graphicFrameLocks noChangeAspect="1"/>
            </p:cNvGraphicFramePr>
            <p:nvPr/>
          </p:nvGraphicFramePr>
          <p:xfrm>
            <a:off x="6786578" y="4572008"/>
            <a:ext cx="409575" cy="258762"/>
          </p:xfrm>
          <a:graphic>
            <a:graphicData uri="http://schemas.openxmlformats.org/presentationml/2006/ole">
              <p:oleObj spid="_x0000_s26643" name="Formula" r:id="rId21" imgW="207360" imgH="129600" progId="">
                <p:embed/>
              </p:oleObj>
            </a:graphicData>
          </a:graphic>
        </p:graphicFrame>
        <p:graphicFrame>
          <p:nvGraphicFramePr>
            <p:cNvPr id="26644" name="Object 20"/>
            <p:cNvGraphicFramePr>
              <a:graphicFrameLocks noChangeAspect="1"/>
            </p:cNvGraphicFramePr>
            <p:nvPr/>
          </p:nvGraphicFramePr>
          <p:xfrm>
            <a:off x="7487576" y="2769637"/>
            <a:ext cx="847725" cy="349250"/>
          </p:xfrm>
          <a:graphic>
            <a:graphicData uri="http://schemas.openxmlformats.org/presentationml/2006/ole">
              <p:oleObj spid="_x0000_s26644" name="Formula" r:id="rId22" imgW="433080" imgH="176760" progId="">
                <p:embed/>
              </p:oleObj>
            </a:graphicData>
          </a:graphic>
        </p:graphicFrame>
        <p:cxnSp>
          <p:nvCxnSpPr>
            <p:cNvPr id="126" name="直接箭头连接符 125"/>
            <p:cNvCxnSpPr/>
            <p:nvPr/>
          </p:nvCxnSpPr>
          <p:spPr>
            <a:xfrm>
              <a:off x="8429652" y="4857760"/>
              <a:ext cx="428628" cy="1191"/>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27" name="直接箭头连接符 126"/>
            <p:cNvCxnSpPr/>
            <p:nvPr/>
          </p:nvCxnSpPr>
          <p:spPr>
            <a:xfrm>
              <a:off x="8429652" y="3142057"/>
              <a:ext cx="428628" cy="1191"/>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28" name="直接箭头连接符 127"/>
            <p:cNvCxnSpPr/>
            <p:nvPr/>
          </p:nvCxnSpPr>
          <p:spPr>
            <a:xfrm>
              <a:off x="8429652" y="2285992"/>
              <a:ext cx="428628" cy="1191"/>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aphicFrame>
          <p:nvGraphicFramePr>
            <p:cNvPr id="26645" name="Object 21"/>
            <p:cNvGraphicFramePr>
              <a:graphicFrameLocks noChangeAspect="1"/>
            </p:cNvGraphicFramePr>
            <p:nvPr/>
          </p:nvGraphicFramePr>
          <p:xfrm>
            <a:off x="8578850" y="1841500"/>
            <a:ext cx="231775" cy="307975"/>
          </p:xfrm>
          <a:graphic>
            <a:graphicData uri="http://schemas.openxmlformats.org/presentationml/2006/ole">
              <p:oleObj spid="_x0000_s26645" name="Formula" r:id="rId23" imgW="118440" imgH="155160" progId="">
                <p:embed/>
              </p:oleObj>
            </a:graphicData>
          </a:graphic>
        </p:graphicFrame>
        <p:graphicFrame>
          <p:nvGraphicFramePr>
            <p:cNvPr id="26646" name="Object 22"/>
            <p:cNvGraphicFramePr>
              <a:graphicFrameLocks noChangeAspect="1"/>
            </p:cNvGraphicFramePr>
            <p:nvPr/>
          </p:nvGraphicFramePr>
          <p:xfrm>
            <a:off x="8574088" y="2678113"/>
            <a:ext cx="239712" cy="309562"/>
          </p:xfrm>
          <a:graphic>
            <a:graphicData uri="http://schemas.openxmlformats.org/presentationml/2006/ole">
              <p:oleObj spid="_x0000_s26646" name="Formula" r:id="rId24" imgW="122040" imgH="155160" progId="">
                <p:embed/>
              </p:oleObj>
            </a:graphicData>
          </a:graphic>
        </p:graphicFrame>
        <p:graphicFrame>
          <p:nvGraphicFramePr>
            <p:cNvPr id="26647" name="Object 23"/>
            <p:cNvGraphicFramePr>
              <a:graphicFrameLocks noChangeAspect="1"/>
            </p:cNvGraphicFramePr>
            <p:nvPr/>
          </p:nvGraphicFramePr>
          <p:xfrm>
            <a:off x="8572500" y="4464050"/>
            <a:ext cx="242888" cy="309563"/>
          </p:xfrm>
          <a:graphic>
            <a:graphicData uri="http://schemas.openxmlformats.org/presentationml/2006/ole">
              <p:oleObj spid="_x0000_s26647" name="Formula" r:id="rId25" imgW="123480" imgH="156240" progId="">
                <p:embed/>
              </p:oleObj>
            </a:graphicData>
          </a:graphic>
        </p:graphicFrame>
      </p:grpSp>
      <p:sp>
        <p:nvSpPr>
          <p:cNvPr id="135" name="右弧形箭头 134"/>
          <p:cNvSpPr/>
          <p:nvPr/>
        </p:nvSpPr>
        <p:spPr>
          <a:xfrm rot="18323404" flipV="1">
            <a:off x="3908368" y="1225483"/>
            <a:ext cx="846886" cy="2266871"/>
          </a:xfrm>
          <a:prstGeom prst="curved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solidFill>
            </a:endParaRPr>
          </a:p>
        </p:txBody>
      </p:sp>
      <p:grpSp>
        <p:nvGrpSpPr>
          <p:cNvPr id="136" name="组合 135"/>
          <p:cNvGrpSpPr/>
          <p:nvPr/>
        </p:nvGrpSpPr>
        <p:grpSpPr>
          <a:xfrm>
            <a:off x="4714876" y="1989445"/>
            <a:ext cx="2071702" cy="714380"/>
            <a:chOff x="3714744" y="5643578"/>
            <a:chExt cx="2071702" cy="714380"/>
          </a:xfrm>
        </p:grpSpPr>
        <p:sp>
          <p:nvSpPr>
            <p:cNvPr id="137" name="TextBox 136"/>
            <p:cNvSpPr txBox="1"/>
            <p:nvPr/>
          </p:nvSpPr>
          <p:spPr>
            <a:xfrm>
              <a:off x="3714744" y="5643578"/>
              <a:ext cx="2071702" cy="400110"/>
            </a:xfrm>
            <a:prstGeom prst="rect">
              <a:avLst/>
            </a:prstGeom>
            <a:noFill/>
          </p:spPr>
          <p:txBody>
            <a:bodyPr wrap="square" rtlCol="0">
              <a:spAutoFit/>
            </a:bodyPr>
            <a:lstStyle/>
            <a:p>
              <a:pPr algn="ctr"/>
              <a:r>
                <a:rPr lang="en-US" sz="2000" b="1" dirty="0" smtClean="0">
                  <a:solidFill>
                    <a:srgbClr val="C00000"/>
                  </a:solidFill>
                </a:rPr>
                <a:t>Imperfect CSI</a:t>
              </a:r>
              <a:endParaRPr lang="en-US" sz="2000" b="1" dirty="0">
                <a:solidFill>
                  <a:srgbClr val="C00000"/>
                </a:solidFill>
              </a:endParaRPr>
            </a:p>
          </p:txBody>
        </p:sp>
        <p:graphicFrame>
          <p:nvGraphicFramePr>
            <p:cNvPr id="138" name="Object 8"/>
            <p:cNvGraphicFramePr>
              <a:graphicFrameLocks noChangeAspect="1"/>
            </p:cNvGraphicFramePr>
            <p:nvPr/>
          </p:nvGraphicFramePr>
          <p:xfrm>
            <a:off x="4286248" y="6021408"/>
            <a:ext cx="866775" cy="336550"/>
          </p:xfrm>
          <a:graphic>
            <a:graphicData uri="http://schemas.openxmlformats.org/presentationml/2006/ole">
              <p:oleObj spid="_x0000_s26648" name="Formula" r:id="rId26" imgW="441000" imgH="170280" progId="">
                <p:embed/>
              </p:oleObj>
            </a:graphicData>
          </a:graphic>
        </p:graphicFrame>
      </p:grpSp>
      <p:grpSp>
        <p:nvGrpSpPr>
          <p:cNvPr id="147" name="组合 146"/>
          <p:cNvGrpSpPr/>
          <p:nvPr/>
        </p:nvGrpSpPr>
        <p:grpSpPr>
          <a:xfrm>
            <a:off x="285720" y="6000768"/>
            <a:ext cx="1500198" cy="642942"/>
            <a:chOff x="285720" y="5929330"/>
            <a:chExt cx="1500198" cy="642942"/>
          </a:xfrm>
        </p:grpSpPr>
        <p:sp>
          <p:nvSpPr>
            <p:cNvPr id="134" name="圆角矩形标注 133"/>
            <p:cNvSpPr/>
            <p:nvPr/>
          </p:nvSpPr>
          <p:spPr>
            <a:xfrm>
              <a:off x="285720" y="5929330"/>
              <a:ext cx="1500198" cy="642942"/>
            </a:xfrm>
            <a:prstGeom prst="wedgeRoundRectCallout">
              <a:avLst>
                <a:gd name="adj1" fmla="val -43751"/>
                <a:gd name="adj2" fmla="val -129199"/>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39" name="Object 10"/>
            <p:cNvGraphicFramePr>
              <a:graphicFrameLocks noChangeAspect="1"/>
            </p:cNvGraphicFramePr>
            <p:nvPr/>
          </p:nvGraphicFramePr>
          <p:xfrm>
            <a:off x="376238" y="6029552"/>
            <a:ext cx="1257300" cy="465137"/>
          </p:xfrm>
          <a:graphic>
            <a:graphicData uri="http://schemas.openxmlformats.org/presentationml/2006/ole">
              <p:oleObj spid="_x0000_s26649" name="Formula" r:id="rId27" imgW="642960" imgH="234000" progId="">
                <p:embed/>
              </p:oleObj>
            </a:graphicData>
          </a:graphic>
        </p:graphicFrame>
      </p:grpSp>
      <p:grpSp>
        <p:nvGrpSpPr>
          <p:cNvPr id="150" name="组合 149"/>
          <p:cNvGrpSpPr/>
          <p:nvPr/>
        </p:nvGrpSpPr>
        <p:grpSpPr>
          <a:xfrm>
            <a:off x="7358082" y="6000768"/>
            <a:ext cx="1500198" cy="642942"/>
            <a:chOff x="7358082" y="5929330"/>
            <a:chExt cx="1500198" cy="642942"/>
          </a:xfrm>
        </p:grpSpPr>
        <p:sp>
          <p:nvSpPr>
            <p:cNvPr id="143" name="圆角矩形标注 142"/>
            <p:cNvSpPr/>
            <p:nvPr/>
          </p:nvSpPr>
          <p:spPr>
            <a:xfrm>
              <a:off x="7358082" y="5929330"/>
              <a:ext cx="1500198" cy="642942"/>
            </a:xfrm>
            <a:prstGeom prst="wedgeRoundRectCallout">
              <a:avLst>
                <a:gd name="adj1" fmla="val 38736"/>
                <a:gd name="adj2" fmla="val -163062"/>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6651" name="Object 27"/>
            <p:cNvGraphicFramePr>
              <a:graphicFrameLocks noChangeAspect="1"/>
            </p:cNvGraphicFramePr>
            <p:nvPr/>
          </p:nvGraphicFramePr>
          <p:xfrm>
            <a:off x="7578725" y="6078538"/>
            <a:ext cx="1023938" cy="317500"/>
          </p:xfrm>
          <a:graphic>
            <a:graphicData uri="http://schemas.openxmlformats.org/presentationml/2006/ole">
              <p:oleObj spid="_x0000_s26651" name="Formula" r:id="rId28" imgW="523440" imgH="158760" progId="">
                <p:embed/>
              </p:oleObj>
            </a:graphicData>
          </a:graphic>
        </p:graphicFrame>
      </p:grpSp>
      <p:grpSp>
        <p:nvGrpSpPr>
          <p:cNvPr id="149" name="组合 148"/>
          <p:cNvGrpSpPr/>
          <p:nvPr/>
        </p:nvGrpSpPr>
        <p:grpSpPr>
          <a:xfrm>
            <a:off x="5143504" y="6000768"/>
            <a:ext cx="1928826" cy="642942"/>
            <a:chOff x="5143504" y="5929330"/>
            <a:chExt cx="1928826" cy="642942"/>
          </a:xfrm>
        </p:grpSpPr>
        <p:sp>
          <p:nvSpPr>
            <p:cNvPr id="144" name="圆角矩形标注 143"/>
            <p:cNvSpPr/>
            <p:nvPr/>
          </p:nvSpPr>
          <p:spPr>
            <a:xfrm>
              <a:off x="5143504" y="5929330"/>
              <a:ext cx="1928826" cy="642942"/>
            </a:xfrm>
            <a:prstGeom prst="wedgeRoundRectCallout">
              <a:avLst>
                <a:gd name="adj1" fmla="val 38736"/>
                <a:gd name="adj2" fmla="val -163062"/>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5" name="Object 27"/>
            <p:cNvGraphicFramePr>
              <a:graphicFrameLocks noChangeAspect="1"/>
            </p:cNvGraphicFramePr>
            <p:nvPr/>
          </p:nvGraphicFramePr>
          <p:xfrm>
            <a:off x="5316538" y="6107113"/>
            <a:ext cx="1482725" cy="260350"/>
          </p:xfrm>
          <a:graphic>
            <a:graphicData uri="http://schemas.openxmlformats.org/presentationml/2006/ole">
              <p:oleObj spid="_x0000_s26652" name="Formula" r:id="rId29" imgW="612360" imgH="129600" progId="">
                <p:embed/>
              </p:oleObj>
            </a:graphicData>
          </a:graphic>
        </p:graphicFrame>
      </p:grpSp>
      <p:grpSp>
        <p:nvGrpSpPr>
          <p:cNvPr id="148" name="组合 147"/>
          <p:cNvGrpSpPr/>
          <p:nvPr/>
        </p:nvGrpSpPr>
        <p:grpSpPr>
          <a:xfrm>
            <a:off x="2071670" y="5786454"/>
            <a:ext cx="2786082" cy="857256"/>
            <a:chOff x="2071670" y="5715016"/>
            <a:chExt cx="2786082" cy="857256"/>
          </a:xfrm>
        </p:grpSpPr>
        <p:sp>
          <p:nvSpPr>
            <p:cNvPr id="141" name="圆角矩形标注 140"/>
            <p:cNvSpPr/>
            <p:nvPr/>
          </p:nvSpPr>
          <p:spPr>
            <a:xfrm>
              <a:off x="2071670" y="5715016"/>
              <a:ext cx="2786082" cy="857256"/>
            </a:xfrm>
            <a:prstGeom prst="wedgeRoundRectCallout">
              <a:avLst>
                <a:gd name="adj1" fmla="val 29940"/>
                <a:gd name="adj2" fmla="val -107319"/>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6650" name="Object 26"/>
            <p:cNvGraphicFramePr>
              <a:graphicFrameLocks noChangeAspect="1"/>
            </p:cNvGraphicFramePr>
            <p:nvPr/>
          </p:nvGraphicFramePr>
          <p:xfrm>
            <a:off x="2327275" y="6049283"/>
            <a:ext cx="2254250" cy="465138"/>
          </p:xfrm>
          <a:graphic>
            <a:graphicData uri="http://schemas.openxmlformats.org/presentationml/2006/ole">
              <p:oleObj spid="_x0000_s26650" name="Formula" r:id="rId30" imgW="1152000" imgH="234000" progId="">
                <p:embed/>
              </p:oleObj>
            </a:graphicData>
          </a:graphic>
        </p:graphicFrame>
        <p:graphicFrame>
          <p:nvGraphicFramePr>
            <p:cNvPr id="26653" name="Object 29"/>
            <p:cNvGraphicFramePr>
              <a:graphicFrameLocks noChangeAspect="1"/>
            </p:cNvGraphicFramePr>
            <p:nvPr/>
          </p:nvGraphicFramePr>
          <p:xfrm>
            <a:off x="3078163" y="5819322"/>
            <a:ext cx="803275" cy="260350"/>
          </p:xfrm>
          <a:graphic>
            <a:graphicData uri="http://schemas.openxmlformats.org/presentationml/2006/ole">
              <p:oleObj spid="_x0000_s26653" name="Formula" r:id="rId31" imgW="377280" imgH="129600" progId="">
                <p:embed/>
              </p:oleObj>
            </a:graphicData>
          </a:graphic>
        </p:graphicFrame>
      </p:grpSp>
      <p:graphicFrame>
        <p:nvGraphicFramePr>
          <p:cNvPr id="124" name="Object 5"/>
          <p:cNvGraphicFramePr>
            <a:graphicFrameLocks noChangeAspect="1"/>
          </p:cNvGraphicFramePr>
          <p:nvPr/>
        </p:nvGraphicFramePr>
        <p:xfrm>
          <a:off x="574675" y="2025650"/>
          <a:ext cx="212725" cy="239713"/>
        </p:xfrm>
        <a:graphic>
          <a:graphicData uri="http://schemas.openxmlformats.org/presentationml/2006/ole">
            <p:oleObj spid="_x0000_s26654" name="Formula" r:id="rId32" imgW="108000" imgH="120960" progId="">
              <p:embed/>
            </p:oleObj>
          </a:graphicData>
        </a:graphic>
      </p:graphicFrame>
      <p:graphicFrame>
        <p:nvGraphicFramePr>
          <p:cNvPr id="125" name="Object 10"/>
          <p:cNvGraphicFramePr>
            <a:graphicFrameLocks noChangeAspect="1"/>
          </p:cNvGraphicFramePr>
          <p:nvPr/>
        </p:nvGraphicFramePr>
        <p:xfrm>
          <a:off x="571500" y="2954338"/>
          <a:ext cx="219075" cy="239712"/>
        </p:xfrm>
        <a:graphic>
          <a:graphicData uri="http://schemas.openxmlformats.org/presentationml/2006/ole">
            <p:oleObj spid="_x0000_s26655" name="Formula" r:id="rId33" imgW="110520" imgH="120960" progId="">
              <p:embed/>
            </p:oleObj>
          </a:graphicData>
        </a:graphic>
      </p:graphicFrame>
      <p:graphicFrame>
        <p:nvGraphicFramePr>
          <p:cNvPr id="129" name="Object 11"/>
          <p:cNvGraphicFramePr>
            <a:graphicFrameLocks noChangeAspect="1"/>
          </p:cNvGraphicFramePr>
          <p:nvPr/>
        </p:nvGraphicFramePr>
        <p:xfrm>
          <a:off x="571500" y="4683125"/>
          <a:ext cx="252413" cy="239713"/>
        </p:xfrm>
        <a:graphic>
          <a:graphicData uri="http://schemas.openxmlformats.org/presentationml/2006/ole">
            <p:oleObj spid="_x0000_s26656" name="Formula" r:id="rId34" imgW="128520" imgH="12096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wipe(up)">
                                      <p:cBhvr>
                                        <p:cTn id="7" dur="500"/>
                                        <p:tgtEl>
                                          <p:spTgt spid="147"/>
                                        </p:tgtEl>
                                      </p:cBhvr>
                                    </p:animEffect>
                                  </p:childTnLst>
                                </p:cTn>
                              </p:par>
                              <p:par>
                                <p:cTn id="8" presetID="22" presetClass="entr" presetSubtype="1" fill="hold" nodeType="withEffect">
                                  <p:stCondLst>
                                    <p:cond delay="0"/>
                                  </p:stCondLst>
                                  <p:childTnLst>
                                    <p:set>
                                      <p:cBhvr>
                                        <p:cTn id="9" dur="1" fill="hold">
                                          <p:stCondLst>
                                            <p:cond delay="0"/>
                                          </p:stCondLst>
                                        </p:cTn>
                                        <p:tgtEl>
                                          <p:spTgt spid="148"/>
                                        </p:tgtEl>
                                        <p:attrNameLst>
                                          <p:attrName>style.visibility</p:attrName>
                                        </p:attrNameLst>
                                      </p:cBhvr>
                                      <p:to>
                                        <p:strVal val="visible"/>
                                      </p:to>
                                    </p:set>
                                    <p:animEffect transition="in" filter="wipe(up)">
                                      <p:cBhvr>
                                        <p:cTn id="10" dur="500"/>
                                        <p:tgtEl>
                                          <p:spTgt spid="148"/>
                                        </p:tgtEl>
                                      </p:cBhvr>
                                    </p:animEffect>
                                  </p:childTnLst>
                                </p:cTn>
                              </p:par>
                              <p:par>
                                <p:cTn id="11" presetID="22" presetClass="entr" presetSubtype="1" fill="hold" nodeType="with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wipe(up)">
                                      <p:cBhvr>
                                        <p:cTn id="13" dur="500"/>
                                        <p:tgtEl>
                                          <p:spTgt spid="149"/>
                                        </p:tgtEl>
                                      </p:cBhvr>
                                    </p:animEffect>
                                  </p:childTnLst>
                                </p:cTn>
                              </p:par>
                              <p:par>
                                <p:cTn id="14" presetID="22" presetClass="entr" presetSubtype="1" fill="hold" nodeType="with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up)">
                                      <p:cBhvr>
                                        <p:cTn id="16" dur="500"/>
                                        <p:tgtEl>
                                          <p:spTgt spid="150"/>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animEffect transition="in" filter="wipe(right)">
                                      <p:cBhvr>
                                        <p:cTn id="19" dur="500"/>
                                        <p:tgtEl>
                                          <p:spTgt spid="135"/>
                                        </p:tgtEl>
                                      </p:cBhvr>
                                    </p:animEffect>
                                  </p:childTnLst>
                                </p:cTn>
                              </p:par>
                              <p:par>
                                <p:cTn id="20" presetID="1" presetClass="entr" presetSubtype="0" fill="hold" nodeType="withEffect">
                                  <p:stCondLst>
                                    <p:cond delay="500"/>
                                  </p:stCondLst>
                                  <p:childTnLst>
                                    <p:set>
                                      <p:cBhvr>
                                        <p:cTn id="21"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1414170" cy="523220"/>
            </a:xfrm>
            <a:prstGeom prst="rect">
              <a:avLst/>
            </a:prstGeom>
            <a:noFill/>
          </p:spPr>
          <p:txBody>
            <a:bodyPr wrap="none" rtlCol="0">
              <a:spAutoFit/>
            </a:bodyPr>
            <a:lstStyle/>
            <a:p>
              <a:r>
                <a:rPr lang="en-US" altLang="zh-CN" sz="2800" b="1" dirty="0" smtClean="0">
                  <a:latin typeface="Comic Sans MS" pitchFamily="66" charset="0"/>
                </a:rPr>
                <a:t>Outline</a:t>
              </a:r>
              <a:endParaRPr lang="zh-CN" altLang="en-US" sz="2800" b="1" dirty="0">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2</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TextBox 11"/>
          <p:cNvSpPr txBox="1"/>
          <p:nvPr/>
        </p:nvSpPr>
        <p:spPr>
          <a:xfrm>
            <a:off x="285720" y="1285860"/>
            <a:ext cx="8501122" cy="3416320"/>
          </a:xfrm>
          <a:prstGeom prst="rect">
            <a:avLst/>
          </a:prstGeom>
          <a:noFill/>
        </p:spPr>
        <p:txBody>
          <a:bodyPr wrap="square" rtlCol="0">
            <a:spAutoFit/>
          </a:bodyPr>
          <a:lstStyle/>
          <a:p>
            <a:pPr marL="514350" indent="-514350">
              <a:lnSpc>
                <a:spcPct val="150000"/>
              </a:lnSpc>
              <a:buFont typeface="Wingdings" pitchFamily="2" charset="2"/>
              <a:buChar char="M"/>
            </a:pPr>
            <a:r>
              <a:rPr lang="en-US" altLang="zh-CN" sz="2400" b="1" dirty="0" smtClean="0">
                <a:solidFill>
                  <a:schemeClr val="tx2"/>
                </a:solidFill>
                <a:latin typeface="Comic Sans MS" pitchFamily="66" charset="0"/>
              </a:rPr>
              <a:t>Introduction</a:t>
            </a:r>
          </a:p>
          <a:p>
            <a:pPr marL="514350" indent="-514350">
              <a:lnSpc>
                <a:spcPct val="150000"/>
              </a:lnSpc>
              <a:buFont typeface="Wingdings" pitchFamily="2" charset="2"/>
              <a:buChar char="M"/>
            </a:pPr>
            <a:r>
              <a:rPr lang="en-US" altLang="zh-CN" sz="2400" b="1" dirty="0" smtClean="0">
                <a:solidFill>
                  <a:schemeClr val="tx2"/>
                </a:solidFill>
                <a:latin typeface="Comic Sans MS" pitchFamily="66" charset="0"/>
              </a:rPr>
              <a:t>System Model</a:t>
            </a:r>
          </a:p>
          <a:p>
            <a:pPr marL="514350" indent="-514350">
              <a:lnSpc>
                <a:spcPct val="150000"/>
              </a:lnSpc>
              <a:buFont typeface="Wingdings" pitchFamily="2" charset="2"/>
              <a:buChar char="M"/>
            </a:pPr>
            <a:r>
              <a:rPr lang="en-US" altLang="zh-CN" sz="2400" b="1" dirty="0" smtClean="0">
                <a:solidFill>
                  <a:schemeClr val="tx2"/>
                </a:solidFill>
                <a:latin typeface="Comic Sans MS" pitchFamily="66" charset="0"/>
              </a:rPr>
              <a:t>Markov Decision Problem Formulation and Challenges</a:t>
            </a:r>
          </a:p>
          <a:p>
            <a:pPr marL="514350" indent="-514350">
              <a:lnSpc>
                <a:spcPct val="150000"/>
              </a:lnSpc>
              <a:buFont typeface="Wingdings" pitchFamily="2" charset="2"/>
              <a:buChar char="M"/>
            </a:pPr>
            <a:r>
              <a:rPr lang="en-US" altLang="zh-CN" sz="2400" b="1" dirty="0" smtClean="0">
                <a:solidFill>
                  <a:schemeClr val="tx2"/>
                </a:solidFill>
                <a:latin typeface="Comic Sans MS" pitchFamily="66" charset="0"/>
              </a:rPr>
              <a:t>Multi-Level Water-Filling Solution</a:t>
            </a:r>
          </a:p>
          <a:p>
            <a:pPr marL="514350" indent="-514350">
              <a:lnSpc>
                <a:spcPct val="150000"/>
              </a:lnSpc>
              <a:buFont typeface="Wingdings" pitchFamily="2" charset="2"/>
              <a:buChar char="M"/>
            </a:pPr>
            <a:r>
              <a:rPr lang="en-US" altLang="zh-CN" sz="2400" b="1" dirty="0" smtClean="0">
                <a:solidFill>
                  <a:schemeClr val="tx2"/>
                </a:solidFill>
                <a:latin typeface="Comic Sans MS" pitchFamily="66" charset="0"/>
              </a:rPr>
              <a:t>Numerical Results</a:t>
            </a:r>
          </a:p>
          <a:p>
            <a:pPr marL="514350" indent="-514350">
              <a:lnSpc>
                <a:spcPct val="150000"/>
              </a:lnSpc>
              <a:buFont typeface="Wingdings" pitchFamily="2" charset="2"/>
              <a:buChar char="M"/>
            </a:pPr>
            <a:r>
              <a:rPr lang="en-US" altLang="zh-CN" sz="2400" b="1" dirty="0" smtClean="0">
                <a:solidFill>
                  <a:schemeClr val="tx2"/>
                </a:solidFill>
                <a:latin typeface="Comic Sans MS" pitchFamily="66" charset="0"/>
              </a:rPr>
              <a:t>Conclusion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627642" cy="523220"/>
            </a:xfrm>
            <a:prstGeom prst="rect">
              <a:avLst/>
            </a:prstGeom>
            <a:noFill/>
          </p:spPr>
          <p:txBody>
            <a:bodyPr wrap="none" rtlCol="0">
              <a:spAutoFit/>
            </a:bodyPr>
            <a:lstStyle/>
            <a:p>
              <a:r>
                <a:rPr lang="en-US" altLang="zh-CN" sz="2800" b="1" dirty="0" smtClean="0">
                  <a:latin typeface="Comic Sans MS" pitchFamily="66" charset="0"/>
                </a:rPr>
                <a:t>System Model</a:t>
              </a:r>
              <a:endParaRPr lang="zh-CN" altLang="en-US" sz="2400" b="1" dirty="0">
                <a:solidFill>
                  <a:schemeClr val="accent6">
                    <a:lumMod val="75000"/>
                  </a:schemeClr>
                </a:solidFill>
                <a:latin typeface="Comic Sans MS" pitchFamily="66" charset="0"/>
              </a:endParaRPr>
            </a:p>
          </p:txBody>
        </p:sp>
      </p:gr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Imperfect CSIT</a:t>
            </a:r>
          </a:p>
        </p:txBody>
      </p:sp>
      <p:pic>
        <p:nvPicPr>
          <p:cNvPr id="125" name="图片 124" descr="imperfect_csit.emf"/>
          <p:cNvPicPr>
            <a:picLocks noChangeAspect="1"/>
          </p:cNvPicPr>
          <p:nvPr/>
        </p:nvPicPr>
        <p:blipFill>
          <a:blip r:embed="rId4"/>
          <a:stretch>
            <a:fillRect/>
          </a:stretch>
        </p:blipFill>
        <p:spPr>
          <a:xfrm>
            <a:off x="142844" y="4547826"/>
            <a:ext cx="5225155" cy="2095884"/>
          </a:xfrm>
          <a:prstGeom prst="rect">
            <a:avLst/>
          </a:prstGeom>
          <a:solidFill>
            <a:schemeClr val="accent6">
              <a:lumMod val="20000"/>
              <a:lumOff val="80000"/>
            </a:schemeClr>
          </a:solidFill>
        </p:spPr>
      </p:pic>
      <p:sp>
        <p:nvSpPr>
          <p:cNvPr id="129" name="矩形标注 128"/>
          <p:cNvSpPr/>
          <p:nvPr/>
        </p:nvSpPr>
        <p:spPr>
          <a:xfrm>
            <a:off x="642910" y="1771412"/>
            <a:ext cx="7858180" cy="1071570"/>
          </a:xfrm>
          <a:prstGeom prst="wedgeRectCallout">
            <a:avLst>
              <a:gd name="adj1" fmla="val 54485"/>
              <a:gd name="adj2" fmla="val -24394"/>
            </a:avLst>
          </a:prstGeom>
          <a:solidFill>
            <a:srgbClr val="E5F3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Imperfect CSIT in FDD System:</a:t>
            </a:r>
            <a:endParaRPr lang="en-US" altLang="zh-CN" sz="2000" b="1" dirty="0" smtClean="0">
              <a:solidFill>
                <a:schemeClr val="accent5">
                  <a:lumMod val="50000"/>
                </a:schemeClr>
              </a:solidFill>
            </a:endParaRPr>
          </a:p>
          <a:p>
            <a:pPr marL="457200" indent="-457200">
              <a:lnSpc>
                <a:spcPct val="110000"/>
              </a:lnSpc>
              <a:buFont typeface="Calibri" pitchFamily="34" charset="0"/>
              <a:buChar char="–"/>
            </a:pPr>
            <a:r>
              <a:rPr lang="en-US" altLang="zh-CN" sz="2000" dirty="0" smtClean="0">
                <a:solidFill>
                  <a:schemeClr val="tx1"/>
                </a:solidFill>
              </a:rPr>
              <a:t>CSIT is obtained by </a:t>
            </a:r>
            <a:r>
              <a:rPr lang="en-US" altLang="zh-CN" sz="2000" b="1" dirty="0" smtClean="0">
                <a:solidFill>
                  <a:srgbClr val="C00000"/>
                </a:solidFill>
              </a:rPr>
              <a:t>explicit feedback</a:t>
            </a:r>
            <a:r>
              <a:rPr lang="en-US" altLang="zh-CN" sz="2000" dirty="0" smtClean="0">
                <a:solidFill>
                  <a:schemeClr val="tx1"/>
                </a:solidFill>
              </a:rPr>
              <a:t>.</a:t>
            </a:r>
          </a:p>
          <a:p>
            <a:pPr marL="457200" indent="-457200">
              <a:lnSpc>
                <a:spcPct val="110000"/>
              </a:lnSpc>
              <a:buFont typeface="Calibri" pitchFamily="34" charset="0"/>
              <a:buChar char="–"/>
            </a:pPr>
            <a:r>
              <a:rPr lang="en-US" altLang="zh-CN" sz="2000" dirty="0" smtClean="0">
                <a:solidFill>
                  <a:schemeClr val="tx1"/>
                </a:solidFill>
              </a:rPr>
              <a:t>CSIT is imperfect due to the </a:t>
            </a:r>
            <a:r>
              <a:rPr lang="en-US" altLang="zh-CN" sz="2000" b="1" dirty="0" smtClean="0">
                <a:solidFill>
                  <a:srgbClr val="C00000"/>
                </a:solidFill>
              </a:rPr>
              <a:t>limited feedback bits </a:t>
            </a:r>
            <a:r>
              <a:rPr lang="en-US" altLang="zh-CN" sz="2000" dirty="0" smtClean="0">
                <a:solidFill>
                  <a:schemeClr val="tx1"/>
                </a:solidFill>
              </a:rPr>
              <a:t>constraint</a:t>
            </a:r>
            <a:endParaRPr lang="zh-CN" altLang="en-US" sz="2000" dirty="0">
              <a:solidFill>
                <a:schemeClr val="tx1"/>
              </a:solidFill>
            </a:endParaRPr>
          </a:p>
        </p:txBody>
      </p:sp>
      <p:sp>
        <p:nvSpPr>
          <p:cNvPr id="130" name="矩形标注 129"/>
          <p:cNvSpPr/>
          <p:nvPr/>
        </p:nvSpPr>
        <p:spPr>
          <a:xfrm>
            <a:off x="642910" y="2928934"/>
            <a:ext cx="7858180" cy="1428760"/>
          </a:xfrm>
          <a:prstGeom prst="wedgeRectCallout">
            <a:avLst>
              <a:gd name="adj1" fmla="val 55368"/>
              <a:gd name="adj2" fmla="val -28671"/>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Imperfect CSTI in TDD System:</a:t>
            </a:r>
          </a:p>
          <a:p>
            <a:pPr marL="457200" indent="-457200">
              <a:lnSpc>
                <a:spcPct val="110000"/>
              </a:lnSpc>
              <a:buFont typeface="Calibri" pitchFamily="34" charset="0"/>
              <a:buChar char="–"/>
            </a:pPr>
            <a:r>
              <a:rPr lang="en-US" altLang="zh-CN" sz="2000" dirty="0" smtClean="0">
                <a:solidFill>
                  <a:schemeClr val="tx1"/>
                </a:solidFill>
              </a:rPr>
              <a:t>CSIT is obtained by </a:t>
            </a:r>
            <a:r>
              <a:rPr lang="en-US" altLang="zh-CN" sz="2000" b="1" dirty="0" smtClean="0">
                <a:solidFill>
                  <a:srgbClr val="C00000"/>
                </a:solidFill>
              </a:rPr>
              <a:t>implicit feedback </a:t>
            </a:r>
            <a:r>
              <a:rPr lang="en-US" altLang="zh-CN" sz="2000" dirty="0" smtClean="0">
                <a:solidFill>
                  <a:schemeClr val="tx1"/>
                </a:solidFill>
              </a:rPr>
              <a:t>using the channel reciprocal property between the forward and reverse link. </a:t>
            </a:r>
          </a:p>
          <a:p>
            <a:pPr marL="457200" indent="-457200">
              <a:lnSpc>
                <a:spcPct val="110000"/>
              </a:lnSpc>
              <a:buFont typeface="Calibri" pitchFamily="34" charset="0"/>
              <a:buChar char="–"/>
            </a:pPr>
            <a:r>
              <a:rPr lang="en-US" altLang="zh-CN" sz="2000" dirty="0" smtClean="0">
                <a:solidFill>
                  <a:schemeClr val="tx1"/>
                </a:solidFill>
              </a:rPr>
              <a:t>CSIT is imperfect due to estimation noise and the </a:t>
            </a:r>
            <a:r>
              <a:rPr lang="en-US" altLang="zh-CN" sz="2000" b="1" dirty="0" err="1" smtClean="0">
                <a:solidFill>
                  <a:srgbClr val="C00000"/>
                </a:solidFill>
              </a:rPr>
              <a:t>duplexing</a:t>
            </a:r>
            <a:r>
              <a:rPr lang="en-US" altLang="zh-CN" sz="2000" b="1" dirty="0" smtClean="0">
                <a:solidFill>
                  <a:srgbClr val="C00000"/>
                </a:solidFill>
              </a:rPr>
              <a:t> delay</a:t>
            </a:r>
            <a:r>
              <a:rPr lang="en-US" altLang="zh-CN" sz="2000" dirty="0" smtClean="0">
                <a:solidFill>
                  <a:schemeClr val="tx1"/>
                </a:solidFill>
              </a:rPr>
              <a:t>.</a:t>
            </a:r>
          </a:p>
        </p:txBody>
      </p:sp>
      <p:graphicFrame>
        <p:nvGraphicFramePr>
          <p:cNvPr id="131" name="对象 130"/>
          <p:cNvGraphicFramePr>
            <a:graphicFrameLocks noChangeAspect="1"/>
          </p:cNvGraphicFramePr>
          <p:nvPr/>
        </p:nvGraphicFramePr>
        <p:xfrm>
          <a:off x="6286512" y="4572008"/>
          <a:ext cx="1416050" cy="327025"/>
        </p:xfrm>
        <a:graphic>
          <a:graphicData uri="http://schemas.openxmlformats.org/presentationml/2006/ole">
            <p:oleObj spid="_x0000_s29727" name="Formula" r:id="rId5" imgW="713880" imgH="165240" progId="">
              <p:embed/>
            </p:oleObj>
          </a:graphicData>
        </a:graphic>
      </p:graphicFrame>
      <p:graphicFrame>
        <p:nvGraphicFramePr>
          <p:cNvPr id="132" name="对象 131"/>
          <p:cNvGraphicFramePr>
            <a:graphicFrameLocks noChangeAspect="1"/>
          </p:cNvGraphicFramePr>
          <p:nvPr/>
        </p:nvGraphicFramePr>
        <p:xfrm>
          <a:off x="5492781" y="5072074"/>
          <a:ext cx="3579813" cy="979488"/>
        </p:xfrm>
        <a:graphic>
          <a:graphicData uri="http://schemas.openxmlformats.org/presentationml/2006/ole">
            <p:oleObj spid="_x0000_s29728" name="Formula" r:id="rId6" imgW="1804680" imgH="494280" progId="">
              <p:embed/>
            </p:oleObj>
          </a:graphicData>
        </a:graphic>
      </p:graphicFrame>
      <p:graphicFrame>
        <p:nvGraphicFramePr>
          <p:cNvPr id="136" name="对象 135"/>
          <p:cNvGraphicFramePr>
            <a:graphicFrameLocks noChangeAspect="1"/>
          </p:cNvGraphicFramePr>
          <p:nvPr/>
        </p:nvGraphicFramePr>
        <p:xfrm>
          <a:off x="6357950" y="6286520"/>
          <a:ext cx="1520825" cy="323850"/>
        </p:xfrm>
        <a:graphic>
          <a:graphicData uri="http://schemas.openxmlformats.org/presentationml/2006/ole">
            <p:oleObj spid="_x0000_s29730" name="Formula" r:id="rId7" imgW="766080" imgH="164160" progId="">
              <p:embed/>
            </p:oleObj>
          </a:graphicData>
        </a:graphic>
      </p:graphicFrame>
      <p:grpSp>
        <p:nvGrpSpPr>
          <p:cNvPr id="149" name="组合 148"/>
          <p:cNvGrpSpPr/>
          <p:nvPr/>
        </p:nvGrpSpPr>
        <p:grpSpPr>
          <a:xfrm>
            <a:off x="500034" y="3000372"/>
            <a:ext cx="5572164" cy="2071702"/>
            <a:chOff x="500034" y="3000372"/>
            <a:chExt cx="5572164" cy="2071702"/>
          </a:xfrm>
        </p:grpSpPr>
        <p:sp>
          <p:nvSpPr>
            <p:cNvPr id="140" name="圆角矩形标注 139"/>
            <p:cNvSpPr/>
            <p:nvPr/>
          </p:nvSpPr>
          <p:spPr>
            <a:xfrm>
              <a:off x="500034" y="3000372"/>
              <a:ext cx="5572164" cy="2071702"/>
            </a:xfrm>
            <a:prstGeom prst="wedgeRoundRectCallout">
              <a:avLst>
                <a:gd name="adj1" fmla="val 56020"/>
                <a:gd name="adj2" fmla="val 49898"/>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133" name="对象 132"/>
            <p:cNvGraphicFramePr>
              <a:graphicFrameLocks noChangeAspect="1"/>
            </p:cNvGraphicFramePr>
            <p:nvPr/>
          </p:nvGraphicFramePr>
          <p:xfrm>
            <a:off x="785786" y="3214686"/>
            <a:ext cx="1305749" cy="547688"/>
          </p:xfrm>
          <a:graphic>
            <a:graphicData uri="http://schemas.openxmlformats.org/presentationml/2006/ole">
              <p:oleObj spid="_x0000_s29729" name="Formula" r:id="rId8" imgW="645480" imgH="275760" progId="">
                <p:embed/>
              </p:oleObj>
            </a:graphicData>
          </a:graphic>
        </p:graphicFrame>
        <p:graphicFrame>
          <p:nvGraphicFramePr>
            <p:cNvPr id="142" name="对象 141"/>
            <p:cNvGraphicFramePr>
              <a:graphicFrameLocks noChangeAspect="1"/>
            </p:cNvGraphicFramePr>
            <p:nvPr/>
          </p:nvGraphicFramePr>
          <p:xfrm>
            <a:off x="2643174" y="3357562"/>
            <a:ext cx="286391" cy="254000"/>
          </p:xfrm>
          <a:graphic>
            <a:graphicData uri="http://schemas.openxmlformats.org/presentationml/2006/ole">
              <p:oleObj spid="_x0000_s29731" name="Formula" r:id="rId9" imgW="141120" imgH="128520" progId="">
                <p:embed/>
              </p:oleObj>
            </a:graphicData>
          </a:graphic>
        </p:graphicFrame>
        <p:sp>
          <p:nvSpPr>
            <p:cNvPr id="147" name="TextBox 146"/>
            <p:cNvSpPr txBox="1"/>
            <p:nvPr/>
          </p:nvSpPr>
          <p:spPr>
            <a:xfrm>
              <a:off x="2928926" y="3286124"/>
              <a:ext cx="2643206" cy="369332"/>
            </a:xfrm>
            <a:prstGeom prst="rect">
              <a:avLst/>
            </a:prstGeom>
            <a:noFill/>
          </p:spPr>
          <p:txBody>
            <a:bodyPr wrap="square" rtlCol="0">
              <a:spAutoFit/>
            </a:bodyPr>
            <a:lstStyle/>
            <a:p>
              <a:r>
                <a:rPr lang="en-US" altLang="zh-CN" dirty="0" smtClean="0"/>
                <a:t>-- reverse link pilot SNR</a:t>
              </a:r>
              <a:endParaRPr lang="zh-CN" altLang="en-US" dirty="0"/>
            </a:p>
          </p:txBody>
        </p:sp>
        <p:sp>
          <p:nvSpPr>
            <p:cNvPr id="148" name="TextBox 147"/>
            <p:cNvSpPr txBox="1"/>
            <p:nvPr/>
          </p:nvSpPr>
          <p:spPr>
            <a:xfrm>
              <a:off x="714348" y="3995986"/>
              <a:ext cx="1857388" cy="861774"/>
            </a:xfrm>
            <a:prstGeom prst="rect">
              <a:avLst/>
            </a:prstGeom>
            <a:noFill/>
          </p:spPr>
          <p:txBody>
            <a:bodyPr wrap="square" rtlCol="0">
              <a:spAutoFit/>
            </a:bodyPr>
            <a:lstStyle/>
            <a:p>
              <a:pPr marL="342900" indent="-342900">
                <a:buFont typeface="Wingdings" pitchFamily="2" charset="2"/>
                <a:buChar char="M"/>
              </a:pPr>
              <a:r>
                <a:rPr lang="en-US" altLang="zh-CN" dirty="0" smtClean="0"/>
                <a:t>Perfect CSIT :</a:t>
              </a:r>
            </a:p>
            <a:p>
              <a:pPr marL="342900" indent="-342900">
                <a:buFont typeface="Wingdings" pitchFamily="2" charset="2"/>
                <a:buChar char="M"/>
              </a:pPr>
              <a:endParaRPr lang="en-US" altLang="zh-CN" sz="1400" dirty="0" smtClean="0"/>
            </a:p>
            <a:p>
              <a:pPr marL="342900" indent="-342900">
                <a:buFont typeface="Wingdings" pitchFamily="2" charset="2"/>
                <a:buChar char="M"/>
              </a:pPr>
              <a:r>
                <a:rPr lang="en-US" altLang="zh-CN" dirty="0" smtClean="0"/>
                <a:t>No CSIT :</a:t>
              </a:r>
              <a:endParaRPr lang="zh-CN" altLang="en-US" dirty="0"/>
            </a:p>
          </p:txBody>
        </p:sp>
        <p:graphicFrame>
          <p:nvGraphicFramePr>
            <p:cNvPr id="29732" name="Object 36"/>
            <p:cNvGraphicFramePr>
              <a:graphicFrameLocks noChangeAspect="1"/>
            </p:cNvGraphicFramePr>
            <p:nvPr/>
          </p:nvGraphicFramePr>
          <p:xfrm>
            <a:off x="2928926" y="4000504"/>
            <a:ext cx="1746250" cy="307975"/>
          </p:xfrm>
          <a:graphic>
            <a:graphicData uri="http://schemas.openxmlformats.org/presentationml/2006/ole">
              <p:oleObj spid="_x0000_s29732" name="Formula" r:id="rId10" imgW="863640" imgH="156240" progId="">
                <p:embed/>
              </p:oleObj>
            </a:graphicData>
          </a:graphic>
        </p:graphicFrame>
        <p:graphicFrame>
          <p:nvGraphicFramePr>
            <p:cNvPr id="29733" name="Object 37"/>
            <p:cNvGraphicFramePr>
              <a:graphicFrameLocks noChangeAspect="1"/>
            </p:cNvGraphicFramePr>
            <p:nvPr/>
          </p:nvGraphicFramePr>
          <p:xfrm>
            <a:off x="2357444" y="4456113"/>
            <a:ext cx="3143250" cy="323850"/>
          </p:xfrm>
          <a:graphic>
            <a:graphicData uri="http://schemas.openxmlformats.org/presentationml/2006/ole">
              <p:oleObj spid="_x0000_s29733" name="Formula" r:id="rId11" imgW="1553400" imgH="164160"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5"/>
                                        </p:tgtEl>
                                        <p:attrNameLst>
                                          <p:attrName>style.visibility</p:attrName>
                                        </p:attrNameLst>
                                      </p:cBhvr>
                                      <p:to>
                                        <p:strVal val="visible"/>
                                      </p:to>
                                    </p:set>
                                    <p:animEffect transition="in" filter="dissolve">
                                      <p:cBhvr>
                                        <p:cTn id="15" dur="500"/>
                                        <p:tgtEl>
                                          <p:spTgt spid="12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49"/>
                                        </p:tgtEl>
                                        <p:attrNameLst>
                                          <p:attrName>style.visibility</p:attrName>
                                        </p:attrNameLst>
                                      </p:cBhvr>
                                      <p:to>
                                        <p:strVal val="visible"/>
                                      </p:to>
                                    </p:set>
                                    <p:animEffect transition="in" filter="wipe(right)">
                                      <p:cBhvr>
                                        <p:cTn id="28"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627642" cy="523220"/>
            </a:xfrm>
            <a:prstGeom prst="rect">
              <a:avLst/>
            </a:prstGeom>
            <a:noFill/>
          </p:spPr>
          <p:txBody>
            <a:bodyPr wrap="none" rtlCol="0">
              <a:spAutoFit/>
            </a:bodyPr>
            <a:lstStyle/>
            <a:p>
              <a:r>
                <a:rPr lang="en-US" altLang="zh-CN" sz="2800" b="1" dirty="0" smtClean="0">
                  <a:latin typeface="Comic Sans MS" pitchFamily="66" charset="0"/>
                </a:rPr>
                <a:t>System Model</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21</a:t>
            </a:fld>
            <a:endParaRPr lang="zh-CN" altLang="en-US"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MIMO Physical Layer Model</a:t>
            </a:r>
          </a:p>
        </p:txBody>
      </p:sp>
      <p:sp>
        <p:nvSpPr>
          <p:cNvPr id="111" name="矩形标注 110"/>
          <p:cNvSpPr/>
          <p:nvPr/>
        </p:nvSpPr>
        <p:spPr>
          <a:xfrm>
            <a:off x="714348" y="1785926"/>
            <a:ext cx="6643734" cy="500066"/>
          </a:xfrm>
          <a:prstGeom prst="wedgeRectCallout">
            <a:avLst>
              <a:gd name="adj1" fmla="val -53750"/>
              <a:gd name="adj2" fmla="val -34597"/>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10000"/>
              </a:lnSpc>
            </a:pPr>
            <a:r>
              <a:rPr lang="en-US" altLang="zh-CN" sz="2000" b="1" dirty="0" smtClean="0">
                <a:solidFill>
                  <a:schemeClr val="accent5">
                    <a:lumMod val="50000"/>
                  </a:schemeClr>
                </a:solidFill>
              </a:rPr>
              <a:t>Equivalent channel (P, H, W) for the L data stream:</a:t>
            </a:r>
            <a:endParaRPr lang="en-US" altLang="zh-CN" sz="2000" dirty="0" smtClean="0">
              <a:solidFill>
                <a:schemeClr val="tx1"/>
              </a:solidFill>
            </a:endParaRPr>
          </a:p>
        </p:txBody>
      </p:sp>
      <p:graphicFrame>
        <p:nvGraphicFramePr>
          <p:cNvPr id="112" name="对象 111"/>
          <p:cNvGraphicFramePr>
            <a:graphicFrameLocks noChangeAspect="1"/>
          </p:cNvGraphicFramePr>
          <p:nvPr/>
        </p:nvGraphicFramePr>
        <p:xfrm>
          <a:off x="928662" y="2371944"/>
          <a:ext cx="2246312" cy="314325"/>
        </p:xfrm>
        <a:graphic>
          <a:graphicData uri="http://schemas.openxmlformats.org/presentationml/2006/ole">
            <p:oleObj spid="_x0000_s63490" name="Formula" r:id="rId4" imgW="1132920" imgH="158760" progId="">
              <p:embed/>
            </p:oleObj>
          </a:graphicData>
        </a:graphic>
      </p:graphicFrame>
      <p:sp>
        <p:nvSpPr>
          <p:cNvPr id="120" name="矩形标注 119"/>
          <p:cNvSpPr/>
          <p:nvPr/>
        </p:nvSpPr>
        <p:spPr>
          <a:xfrm>
            <a:off x="714348" y="2786058"/>
            <a:ext cx="6643734" cy="500066"/>
          </a:xfrm>
          <a:prstGeom prst="wedgeRectCallout">
            <a:avLst>
              <a:gd name="adj1" fmla="val -54264"/>
              <a:gd name="adj2" fmla="val -39677"/>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chemeClr val="accent5">
                    <a:lumMod val="50000"/>
                  </a:schemeClr>
                </a:solidFill>
              </a:rPr>
              <a:t>Conditional average SINR of the </a:t>
            </a:r>
            <a:r>
              <a:rPr lang="en-US" altLang="zh-CN" sz="2000" b="1" dirty="0" err="1" smtClean="0">
                <a:solidFill>
                  <a:schemeClr val="accent5">
                    <a:lumMod val="50000"/>
                  </a:schemeClr>
                </a:solidFill>
              </a:rPr>
              <a:t>i-th</a:t>
            </a:r>
            <a:r>
              <a:rPr lang="en-US" altLang="zh-CN" sz="2000" b="1" dirty="0" smtClean="0">
                <a:solidFill>
                  <a:schemeClr val="accent5">
                    <a:lumMod val="50000"/>
                  </a:schemeClr>
                </a:solidFill>
              </a:rPr>
              <a:t> data stream:</a:t>
            </a:r>
            <a:endParaRPr lang="zh-CN" altLang="en-US" sz="2000" b="1" dirty="0" smtClean="0">
              <a:solidFill>
                <a:schemeClr val="accent5">
                  <a:lumMod val="50000"/>
                </a:schemeClr>
              </a:solidFill>
            </a:endParaRPr>
          </a:p>
        </p:txBody>
      </p:sp>
      <p:grpSp>
        <p:nvGrpSpPr>
          <p:cNvPr id="8" name="组合 140"/>
          <p:cNvGrpSpPr/>
          <p:nvPr/>
        </p:nvGrpSpPr>
        <p:grpSpPr>
          <a:xfrm>
            <a:off x="928662" y="3429000"/>
            <a:ext cx="6188342" cy="596900"/>
            <a:chOff x="928662" y="3429000"/>
            <a:chExt cx="6188342" cy="596900"/>
          </a:xfrm>
        </p:grpSpPr>
        <p:graphicFrame>
          <p:nvGraphicFramePr>
            <p:cNvPr id="121" name="对象 120"/>
            <p:cNvGraphicFramePr>
              <a:graphicFrameLocks noChangeAspect="1"/>
            </p:cNvGraphicFramePr>
            <p:nvPr/>
          </p:nvGraphicFramePr>
          <p:xfrm>
            <a:off x="928662" y="3429000"/>
            <a:ext cx="3268662" cy="596900"/>
          </p:xfrm>
          <a:graphic>
            <a:graphicData uri="http://schemas.openxmlformats.org/presentationml/2006/ole">
              <p:oleObj spid="_x0000_s63491" name="Formula" r:id="rId5" imgW="1648800" imgH="301320" progId="">
                <p:embed/>
              </p:oleObj>
            </a:graphicData>
          </a:graphic>
        </p:graphicFrame>
        <p:graphicFrame>
          <p:nvGraphicFramePr>
            <p:cNvPr id="123" name="对象 122"/>
            <p:cNvGraphicFramePr>
              <a:graphicFrameLocks noChangeAspect="1"/>
            </p:cNvGraphicFramePr>
            <p:nvPr/>
          </p:nvGraphicFramePr>
          <p:xfrm>
            <a:off x="4603992" y="3443514"/>
            <a:ext cx="2513012" cy="568325"/>
          </p:xfrm>
          <a:graphic>
            <a:graphicData uri="http://schemas.openxmlformats.org/presentationml/2006/ole">
              <p:oleObj spid="_x0000_s63492" name="Formula" r:id="rId6" imgW="1269000" imgH="287280" progId="">
                <p:embed/>
              </p:oleObj>
            </a:graphicData>
          </a:graphic>
        </p:graphicFrame>
      </p:grpSp>
      <p:sp>
        <p:nvSpPr>
          <p:cNvPr id="125" name="矩形标注 124"/>
          <p:cNvSpPr/>
          <p:nvPr/>
        </p:nvSpPr>
        <p:spPr>
          <a:xfrm>
            <a:off x="714348" y="4143380"/>
            <a:ext cx="6643734" cy="500066"/>
          </a:xfrm>
          <a:prstGeom prst="wedgeRectCallout">
            <a:avLst>
              <a:gd name="adj1" fmla="val -54264"/>
              <a:gd name="adj2" fmla="val -39677"/>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chemeClr val="accent5">
                    <a:lumMod val="50000"/>
                  </a:schemeClr>
                </a:solidFill>
              </a:rPr>
              <a:t>Conditional symbol error probability for QAM constellation:</a:t>
            </a:r>
            <a:endParaRPr lang="zh-CN" altLang="en-US" sz="2000" b="1" dirty="0" smtClean="0">
              <a:solidFill>
                <a:schemeClr val="accent5">
                  <a:lumMod val="50000"/>
                </a:schemeClr>
              </a:solidFill>
            </a:endParaRPr>
          </a:p>
        </p:txBody>
      </p:sp>
      <p:graphicFrame>
        <p:nvGraphicFramePr>
          <p:cNvPr id="129" name="对象 128"/>
          <p:cNvGraphicFramePr>
            <a:graphicFrameLocks noChangeAspect="1"/>
          </p:cNvGraphicFramePr>
          <p:nvPr/>
        </p:nvGraphicFramePr>
        <p:xfrm>
          <a:off x="946162" y="4714884"/>
          <a:ext cx="5411788" cy="865188"/>
        </p:xfrm>
        <a:graphic>
          <a:graphicData uri="http://schemas.openxmlformats.org/presentationml/2006/ole">
            <p:oleObj spid="_x0000_s63493" name="Formula" r:id="rId7" imgW="2730600" imgH="435960" progId="">
              <p:embed/>
            </p:oleObj>
          </a:graphicData>
        </a:graphic>
      </p:graphicFrame>
      <p:sp>
        <p:nvSpPr>
          <p:cNvPr id="130" name="矩形标注 129"/>
          <p:cNvSpPr/>
          <p:nvPr/>
        </p:nvSpPr>
        <p:spPr>
          <a:xfrm>
            <a:off x="714348" y="5601168"/>
            <a:ext cx="6643734" cy="500066"/>
          </a:xfrm>
          <a:prstGeom prst="wedgeRectCallout">
            <a:avLst>
              <a:gd name="adj1" fmla="val -54264"/>
              <a:gd name="adj2" fmla="val -39677"/>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chemeClr val="accent5">
                    <a:lumMod val="50000"/>
                  </a:schemeClr>
                </a:solidFill>
              </a:rPr>
              <a:t>Data rate (bits per symbol) of the </a:t>
            </a:r>
            <a:r>
              <a:rPr lang="en-US" altLang="zh-CN" sz="2000" b="1" dirty="0" err="1" smtClean="0">
                <a:solidFill>
                  <a:schemeClr val="accent5">
                    <a:lumMod val="50000"/>
                  </a:schemeClr>
                </a:solidFill>
              </a:rPr>
              <a:t>i-th</a:t>
            </a:r>
            <a:r>
              <a:rPr lang="en-US" altLang="zh-CN" sz="2000" b="1" dirty="0" smtClean="0">
                <a:solidFill>
                  <a:schemeClr val="accent5">
                    <a:lumMod val="50000"/>
                  </a:schemeClr>
                </a:solidFill>
              </a:rPr>
              <a:t> data stream:</a:t>
            </a:r>
            <a:endParaRPr lang="zh-CN" altLang="en-US" sz="2000" b="1" dirty="0" smtClean="0">
              <a:solidFill>
                <a:schemeClr val="accent5">
                  <a:lumMod val="50000"/>
                </a:schemeClr>
              </a:solidFill>
            </a:endParaRPr>
          </a:p>
        </p:txBody>
      </p:sp>
      <p:graphicFrame>
        <p:nvGraphicFramePr>
          <p:cNvPr id="131" name="对象 130"/>
          <p:cNvGraphicFramePr>
            <a:graphicFrameLocks noChangeAspect="1"/>
          </p:cNvGraphicFramePr>
          <p:nvPr/>
        </p:nvGraphicFramePr>
        <p:xfrm>
          <a:off x="928662" y="6272235"/>
          <a:ext cx="3065462" cy="300037"/>
        </p:xfrm>
        <a:graphic>
          <a:graphicData uri="http://schemas.openxmlformats.org/presentationml/2006/ole">
            <p:oleObj spid="_x0000_s63494" name="Formula" r:id="rId8" imgW="1546920" imgH="150120" progId="">
              <p:embed/>
            </p:oleObj>
          </a:graphicData>
        </a:graphic>
      </p:graphicFrame>
      <p:grpSp>
        <p:nvGrpSpPr>
          <p:cNvPr id="35" name="组合 34"/>
          <p:cNvGrpSpPr/>
          <p:nvPr/>
        </p:nvGrpSpPr>
        <p:grpSpPr>
          <a:xfrm>
            <a:off x="3585606" y="1285860"/>
            <a:ext cx="5272673" cy="1071570"/>
            <a:chOff x="3585606" y="1357298"/>
            <a:chExt cx="5272673" cy="1071570"/>
          </a:xfrm>
        </p:grpSpPr>
        <p:grpSp>
          <p:nvGrpSpPr>
            <p:cNvPr id="10" name="组合 131"/>
            <p:cNvGrpSpPr/>
            <p:nvPr/>
          </p:nvGrpSpPr>
          <p:grpSpPr>
            <a:xfrm>
              <a:off x="3585606" y="1357298"/>
              <a:ext cx="5272673" cy="1071570"/>
              <a:chOff x="1030716" y="4024318"/>
              <a:chExt cx="6528072" cy="2012170"/>
            </a:xfrm>
          </p:grpSpPr>
          <p:sp>
            <p:nvSpPr>
              <p:cNvPr id="133" name="圆角矩形标注 132"/>
              <p:cNvSpPr/>
              <p:nvPr/>
            </p:nvSpPr>
            <p:spPr>
              <a:xfrm>
                <a:off x="1030716" y="4024318"/>
                <a:ext cx="6528072" cy="2012170"/>
              </a:xfrm>
              <a:prstGeom prst="wedgeRoundRectCallout">
                <a:avLst>
                  <a:gd name="adj1" fmla="val -60058"/>
                  <a:gd name="adj2" fmla="val 45355"/>
                  <a:gd name="adj3" fmla="val 16667"/>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6" name="TextBox 135"/>
              <p:cNvSpPr txBox="1"/>
              <p:nvPr/>
            </p:nvSpPr>
            <p:spPr>
              <a:xfrm>
                <a:off x="1102154" y="4310071"/>
                <a:ext cx="5395270" cy="1560427"/>
              </a:xfrm>
              <a:prstGeom prst="rect">
                <a:avLst/>
              </a:prstGeom>
              <a:noFill/>
            </p:spPr>
            <p:txBody>
              <a:bodyPr wrap="square" rtlCol="0">
                <a:spAutoFit/>
              </a:bodyPr>
              <a:lstStyle/>
              <a:p>
                <a:r>
                  <a:rPr lang="en-US" altLang="zh-CN" dirty="0" smtClean="0"/>
                  <a:t>Wiener filter </a:t>
                </a:r>
              </a:p>
              <a:p>
                <a:endParaRPr lang="en-US" altLang="zh-CN" sz="1200" dirty="0" smtClean="0"/>
              </a:p>
              <a:p>
                <a:r>
                  <a:rPr lang="en-US" altLang="zh-CN" dirty="0" smtClean="0"/>
                  <a:t>Simultaneously maximize</a:t>
                </a:r>
                <a:endParaRPr lang="zh-CN" altLang="en-US" dirty="0"/>
              </a:p>
            </p:txBody>
          </p:sp>
        </p:grpSp>
        <p:graphicFrame>
          <p:nvGraphicFramePr>
            <p:cNvPr id="33" name="对象 32"/>
            <p:cNvGraphicFramePr>
              <a:graphicFrameLocks noChangeAspect="1"/>
            </p:cNvGraphicFramePr>
            <p:nvPr/>
          </p:nvGraphicFramePr>
          <p:xfrm>
            <a:off x="5214942" y="1543039"/>
            <a:ext cx="2925762" cy="314325"/>
          </p:xfrm>
          <a:graphic>
            <a:graphicData uri="http://schemas.openxmlformats.org/presentationml/2006/ole">
              <p:oleObj spid="_x0000_s63497" name="Formula" r:id="rId9" imgW="1477080" imgH="158760" progId="">
                <p:embed/>
              </p:oleObj>
            </a:graphicData>
          </a:graphic>
        </p:graphicFrame>
        <p:graphicFrame>
          <p:nvGraphicFramePr>
            <p:cNvPr id="34" name="对象 33"/>
            <p:cNvGraphicFramePr>
              <a:graphicFrameLocks noChangeAspect="1"/>
            </p:cNvGraphicFramePr>
            <p:nvPr/>
          </p:nvGraphicFramePr>
          <p:xfrm>
            <a:off x="6289675" y="2000250"/>
            <a:ext cx="2303463" cy="295275"/>
          </p:xfrm>
          <a:graphic>
            <a:graphicData uri="http://schemas.openxmlformats.org/presentationml/2006/ole">
              <p:oleObj spid="_x0000_s63498" name="Formula" r:id="rId10" imgW="1162080" imgH="148680" progId="">
                <p:embed/>
              </p:oleObj>
            </a:graphicData>
          </a:graphic>
        </p:graphicFrame>
      </p:grpSp>
      <p:sp>
        <p:nvSpPr>
          <p:cNvPr id="45" name="椭圆 44"/>
          <p:cNvSpPr/>
          <p:nvPr/>
        </p:nvSpPr>
        <p:spPr>
          <a:xfrm>
            <a:off x="5429256" y="3214686"/>
            <a:ext cx="2571768" cy="7143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2643174" y="6215082"/>
            <a:ext cx="1357322" cy="4286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弧形箭头 46"/>
          <p:cNvSpPr/>
          <p:nvPr/>
        </p:nvSpPr>
        <p:spPr>
          <a:xfrm rot="13582363" flipV="1">
            <a:off x="3800056" y="3118502"/>
            <a:ext cx="795670" cy="349295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endParaRPr>
          </a:p>
        </p:txBody>
      </p:sp>
      <p:grpSp>
        <p:nvGrpSpPr>
          <p:cNvPr id="77" name="Group 76"/>
          <p:cNvGrpSpPr/>
          <p:nvPr/>
        </p:nvGrpSpPr>
        <p:grpSpPr>
          <a:xfrm>
            <a:off x="1828800" y="3124200"/>
            <a:ext cx="7086600" cy="1981200"/>
            <a:chOff x="1828800" y="3124200"/>
            <a:chExt cx="7086600" cy="1981200"/>
          </a:xfrm>
        </p:grpSpPr>
        <p:sp>
          <p:nvSpPr>
            <p:cNvPr id="76" name="Rounded Rectangle 75"/>
            <p:cNvSpPr/>
            <p:nvPr/>
          </p:nvSpPr>
          <p:spPr>
            <a:xfrm>
              <a:off x="1828800" y="3124200"/>
              <a:ext cx="7086600" cy="19812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1905000" y="3429000"/>
              <a:ext cx="6781800" cy="1219200"/>
              <a:chOff x="2362200" y="4648200"/>
              <a:chExt cx="6781800" cy="1219200"/>
            </a:xfrm>
          </p:grpSpPr>
          <p:sp>
            <p:nvSpPr>
              <p:cNvPr id="48" name="Rectangle 47"/>
              <p:cNvSpPr/>
              <p:nvPr/>
            </p:nvSpPr>
            <p:spPr>
              <a:xfrm>
                <a:off x="3505200" y="4800600"/>
                <a:ext cx="2286000" cy="1066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MIMO PHY Layer</a:t>
                </a:r>
                <a:endParaRPr lang="en-US" dirty="0"/>
              </a:p>
            </p:txBody>
          </p:sp>
          <p:cxnSp>
            <p:nvCxnSpPr>
              <p:cNvPr id="51" name="Straight Arrow Connector 50"/>
              <p:cNvCxnSpPr>
                <a:endCxn id="48" idx="1"/>
              </p:cNvCxnSpPr>
              <p:nvPr/>
            </p:nvCxnSpPr>
            <p:spPr>
              <a:xfrm>
                <a:off x="2895600" y="5334000"/>
                <a:ext cx="6096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362200" y="5257800"/>
                <a:ext cx="1201659" cy="369332"/>
              </a:xfrm>
              <a:prstGeom prst="rect">
                <a:avLst/>
              </a:prstGeom>
              <a:noFill/>
            </p:spPr>
            <p:txBody>
              <a:bodyPr wrap="none" rtlCol="0">
                <a:spAutoFit/>
              </a:bodyPr>
              <a:lstStyle/>
              <a:p>
                <a:r>
                  <a:rPr lang="en-US" dirty="0" err="1" smtClean="0"/>
                  <a:t>Precoder</a:t>
                </a:r>
                <a:r>
                  <a:rPr lang="en-US" dirty="0" smtClean="0"/>
                  <a:t> P</a:t>
                </a:r>
                <a:endParaRPr lang="en-US" dirty="0"/>
              </a:p>
            </p:txBody>
          </p:sp>
          <p:cxnSp>
            <p:nvCxnSpPr>
              <p:cNvPr id="60" name="Straight Arrow Connector 59"/>
              <p:cNvCxnSpPr/>
              <p:nvPr/>
            </p:nvCxnSpPr>
            <p:spPr>
              <a:xfrm>
                <a:off x="5791200" y="495300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5791200" y="518160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5791200" y="5791200"/>
                <a:ext cx="9144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6019800" y="5486400"/>
                <a:ext cx="304800" cy="1588"/>
              </a:xfrm>
              <a:prstGeom prst="line">
                <a:avLst/>
              </a:prstGeom>
              <a:ln w="12700" cap="flat" cmpd="sng" algn="ctr">
                <a:solidFill>
                  <a:schemeClr val="accent1"/>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2" name="Picture 71"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6324600" y="4648200"/>
                <a:ext cx="2819400" cy="238801"/>
              </a:xfrm>
              <a:prstGeom prst="rect">
                <a:avLst/>
              </a:prstGeom>
            </p:spPr>
          </p:pic>
          <p:pic>
            <p:nvPicPr>
              <p:cNvPr id="73" name="Picture 72"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6235700" y="4953000"/>
                <a:ext cx="2908300" cy="246331"/>
              </a:xfrm>
              <a:prstGeom prst="rect">
                <a:avLst/>
              </a:prstGeom>
            </p:spPr>
          </p:pic>
          <p:pic>
            <p:nvPicPr>
              <p:cNvPr id="74" name="Picture 73"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6324600" y="5486400"/>
                <a:ext cx="2640012" cy="219411"/>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par>
                                <p:cTn id="12" presetID="22" presetClass="entr" presetSubtype="2" fill="hold" grpId="0"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right)">
                                      <p:cBhvr>
                                        <p:cTn id="14" dur="500"/>
                                        <p:tgtEl>
                                          <p:spTgt spid="47"/>
                                        </p:tgtEl>
                                      </p:cBhvr>
                                    </p:animEffect>
                                  </p:childTnLst>
                                </p:cTn>
                              </p:par>
                              <p:par>
                                <p:cTn id="15" presetID="1" presetClass="entr" presetSubtype="0" fill="hold" grpId="0" nodeType="withEffect">
                                  <p:stCondLst>
                                    <p:cond delay="50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 name="Rectangle 117"/>
          <p:cNvSpPr/>
          <p:nvPr/>
        </p:nvSpPr>
        <p:spPr>
          <a:xfrm>
            <a:off x="304800" y="3657600"/>
            <a:ext cx="6324600" cy="914400"/>
          </a:xfrm>
          <a:prstGeom prst="rect">
            <a:avLst/>
          </a:prstGeom>
          <a:solidFill>
            <a:srgbClr val="FF99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p:cNvSpPr/>
          <p:nvPr/>
        </p:nvSpPr>
        <p:spPr>
          <a:xfrm>
            <a:off x="304800" y="1676400"/>
            <a:ext cx="6324600" cy="1981200"/>
          </a:xfrm>
          <a:prstGeom prst="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627642" cy="523220"/>
            </a:xfrm>
            <a:prstGeom prst="rect">
              <a:avLst/>
            </a:prstGeom>
            <a:noFill/>
          </p:spPr>
          <p:txBody>
            <a:bodyPr wrap="none" rtlCol="0">
              <a:spAutoFit/>
            </a:bodyPr>
            <a:lstStyle/>
            <a:p>
              <a:r>
                <a:rPr lang="en-US" altLang="zh-CN" sz="2800" b="1" dirty="0" smtClean="0">
                  <a:latin typeface="Comic Sans MS" pitchFamily="66" charset="0"/>
                </a:rPr>
                <a:t>System Model</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22</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28600" y="1066800"/>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Queue Dynamics &amp; System States</a:t>
            </a:r>
          </a:p>
          <a:p>
            <a:pPr marL="742950" lvl="1" indent="-285750">
              <a:spcBef>
                <a:spcPct val="20000"/>
              </a:spcBef>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sp>
        <p:nvSpPr>
          <p:cNvPr id="11" name="TextBox 10"/>
          <p:cNvSpPr txBox="1"/>
          <p:nvPr/>
        </p:nvSpPr>
        <p:spPr>
          <a:xfrm>
            <a:off x="685800" y="1828800"/>
            <a:ext cx="884409" cy="646331"/>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txBody>
          <a:bodyPr wrap="none" rtlCol="0">
            <a:spAutoFit/>
          </a:bodyPr>
          <a:lstStyle/>
          <a:p>
            <a:r>
              <a:rPr lang="en-US" dirty="0" smtClean="0"/>
              <a:t>G-MAP</a:t>
            </a:r>
          </a:p>
          <a:p>
            <a:r>
              <a:rPr lang="en-US" dirty="0" smtClean="0"/>
              <a:t>Packets</a:t>
            </a:r>
            <a:endParaRPr lang="en-US" dirty="0"/>
          </a:p>
        </p:txBody>
      </p:sp>
      <p:sp>
        <p:nvSpPr>
          <p:cNvPr id="19" name="Rectangle 64"/>
          <p:cNvSpPr/>
          <p:nvPr/>
        </p:nvSpPr>
        <p:spPr>
          <a:xfrm>
            <a:off x="2201861" y="1900238"/>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5"/>
          <p:cNvSpPr/>
          <p:nvPr/>
        </p:nvSpPr>
        <p:spPr>
          <a:xfrm>
            <a:off x="2354261" y="1900238"/>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p:cNvSpPr/>
          <p:nvPr/>
        </p:nvSpPr>
        <p:spPr>
          <a:xfrm>
            <a:off x="2506661" y="1900238"/>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67"/>
          <p:cNvCxnSpPr>
            <a:endCxn id="20" idx="0"/>
          </p:cNvCxnSpPr>
          <p:nvPr/>
        </p:nvCxnSpPr>
        <p:spPr>
          <a:xfrm>
            <a:off x="1897061" y="1900238"/>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68"/>
          <p:cNvCxnSpPr>
            <a:endCxn id="20" idx="2"/>
          </p:cNvCxnSpPr>
          <p:nvPr/>
        </p:nvCxnSpPr>
        <p:spPr>
          <a:xfrm>
            <a:off x="1897061" y="2279650"/>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1611309" y="2064796"/>
            <a:ext cx="571504" cy="1588"/>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7" name="直接箭头连接符 16"/>
          <p:cNvCxnSpPr/>
          <p:nvPr/>
        </p:nvCxnSpPr>
        <p:spPr>
          <a:xfrm>
            <a:off x="2673354" y="2079310"/>
            <a:ext cx="571504" cy="158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aphicFrame>
        <p:nvGraphicFramePr>
          <p:cNvPr id="18" name="Object 4"/>
          <p:cNvGraphicFramePr>
            <a:graphicFrameLocks noChangeAspect="1"/>
          </p:cNvGraphicFramePr>
          <p:nvPr/>
        </p:nvGraphicFramePr>
        <p:xfrm>
          <a:off x="1905000" y="2286000"/>
          <a:ext cx="296862" cy="273050"/>
        </p:xfrm>
        <a:graphic>
          <a:graphicData uri="http://schemas.openxmlformats.org/presentationml/2006/ole">
            <p:oleObj spid="_x0000_s71681" name="Formula" r:id="rId4" imgW="151200" imgH="138600" progId="">
              <p:embed/>
            </p:oleObj>
          </a:graphicData>
        </a:graphic>
      </p:graphicFrame>
      <p:sp>
        <p:nvSpPr>
          <p:cNvPr id="13" name="TextBox 12"/>
          <p:cNvSpPr txBox="1"/>
          <p:nvPr/>
        </p:nvSpPr>
        <p:spPr>
          <a:xfrm>
            <a:off x="609600" y="2743200"/>
            <a:ext cx="1016174" cy="646331"/>
          </a:xfrm>
          <a:prstGeom prst="rect">
            <a:avLst/>
          </a:prstGeom>
          <a:solidFill>
            <a:srgbClr val="FFFF00"/>
          </a:solidFill>
          <a:effectLst>
            <a:outerShdw blurRad="50800" dist="38100" dir="2700000" algn="tl" rotWithShape="0">
              <a:prstClr val="black">
                <a:alpha val="40000"/>
              </a:prstClr>
            </a:outerShdw>
          </a:effectLst>
        </p:spPr>
        <p:txBody>
          <a:bodyPr wrap="square" rtlCol="0">
            <a:spAutoFit/>
          </a:bodyPr>
          <a:lstStyle/>
          <a:p>
            <a:r>
              <a:rPr lang="en-US" dirty="0" smtClean="0"/>
              <a:t>YouTube</a:t>
            </a:r>
          </a:p>
          <a:p>
            <a:r>
              <a:rPr lang="en-US" dirty="0" smtClean="0"/>
              <a:t>Packets</a:t>
            </a:r>
            <a:endParaRPr lang="en-US" dirty="0"/>
          </a:p>
        </p:txBody>
      </p:sp>
      <p:sp>
        <p:nvSpPr>
          <p:cNvPr id="31" name="Rectangle 80"/>
          <p:cNvSpPr/>
          <p:nvPr/>
        </p:nvSpPr>
        <p:spPr>
          <a:xfrm>
            <a:off x="2258038" y="2657204"/>
            <a:ext cx="157982" cy="405803"/>
          </a:xfrm>
          <a:prstGeom prst="rect">
            <a:avLst/>
          </a:prstGeom>
          <a:solidFill>
            <a:srgbClr val="FFFF00"/>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81"/>
          <p:cNvSpPr/>
          <p:nvPr/>
        </p:nvSpPr>
        <p:spPr>
          <a:xfrm>
            <a:off x="2416020" y="2657204"/>
            <a:ext cx="157982" cy="405803"/>
          </a:xfrm>
          <a:prstGeom prst="rect">
            <a:avLst/>
          </a:prstGeom>
          <a:solidFill>
            <a:srgbClr val="FFFF00"/>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82"/>
          <p:cNvSpPr/>
          <p:nvPr/>
        </p:nvSpPr>
        <p:spPr>
          <a:xfrm>
            <a:off x="2574002" y="2657204"/>
            <a:ext cx="157982" cy="405803"/>
          </a:xfrm>
          <a:prstGeom prst="rect">
            <a:avLst/>
          </a:prstGeom>
          <a:solidFill>
            <a:srgbClr val="FFFF00"/>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83"/>
          <p:cNvCxnSpPr>
            <a:endCxn id="32" idx="0"/>
          </p:cNvCxnSpPr>
          <p:nvPr/>
        </p:nvCxnSpPr>
        <p:spPr>
          <a:xfrm>
            <a:off x="1942073" y="2657204"/>
            <a:ext cx="552938" cy="16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84"/>
          <p:cNvCxnSpPr>
            <a:endCxn id="32" idx="2"/>
          </p:cNvCxnSpPr>
          <p:nvPr/>
        </p:nvCxnSpPr>
        <p:spPr>
          <a:xfrm>
            <a:off x="1942073" y="3056484"/>
            <a:ext cx="552938" cy="65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31" idx="1"/>
          </p:cNvCxnSpPr>
          <p:nvPr/>
        </p:nvCxnSpPr>
        <p:spPr>
          <a:xfrm flipV="1">
            <a:off x="1645855" y="2860105"/>
            <a:ext cx="612183" cy="7890"/>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29" name="直接箭头连接符 28"/>
          <p:cNvCxnSpPr/>
          <p:nvPr/>
        </p:nvCxnSpPr>
        <p:spPr>
          <a:xfrm>
            <a:off x="2727053" y="2866304"/>
            <a:ext cx="592437" cy="1691"/>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aphicFrame>
        <p:nvGraphicFramePr>
          <p:cNvPr id="30" name="Object 5"/>
          <p:cNvGraphicFramePr>
            <a:graphicFrameLocks noChangeAspect="1"/>
          </p:cNvGraphicFramePr>
          <p:nvPr/>
        </p:nvGraphicFramePr>
        <p:xfrm>
          <a:off x="1905000" y="3124200"/>
          <a:ext cx="311028" cy="290826"/>
        </p:xfrm>
        <a:graphic>
          <a:graphicData uri="http://schemas.openxmlformats.org/presentationml/2006/ole">
            <p:oleObj spid="_x0000_s71682" name="Formula" r:id="rId5" imgW="152640" imgH="138600" progId="">
              <p:embed/>
            </p:oleObj>
          </a:graphicData>
        </a:graphic>
      </p:graphicFrame>
      <p:sp>
        <p:nvSpPr>
          <p:cNvPr id="41" name="TextBox 40"/>
          <p:cNvSpPr txBox="1"/>
          <p:nvPr/>
        </p:nvSpPr>
        <p:spPr>
          <a:xfrm>
            <a:off x="-228600" y="4724400"/>
            <a:ext cx="2057400" cy="369332"/>
          </a:xfrm>
          <a:prstGeom prst="rect">
            <a:avLst/>
          </a:prstGeom>
          <a:noFill/>
        </p:spPr>
        <p:txBody>
          <a:bodyPr wrap="square" rtlCol="0">
            <a:spAutoFit/>
          </a:bodyPr>
          <a:lstStyle/>
          <a:p>
            <a:pPr algn="ctr"/>
            <a:r>
              <a:rPr lang="en-US" b="1" dirty="0" smtClean="0">
                <a:solidFill>
                  <a:schemeClr val="tx2"/>
                </a:solidFill>
              </a:rPr>
              <a:t>Packet Arrivals</a:t>
            </a:r>
            <a:endParaRPr lang="en-US" b="1" dirty="0">
              <a:solidFill>
                <a:schemeClr val="tx2"/>
              </a:solidFill>
            </a:endParaRPr>
          </a:p>
        </p:txBody>
      </p:sp>
      <p:sp>
        <p:nvSpPr>
          <p:cNvPr id="42" name="TextBox 41"/>
          <p:cNvSpPr txBox="1"/>
          <p:nvPr/>
        </p:nvSpPr>
        <p:spPr>
          <a:xfrm>
            <a:off x="0" y="5410200"/>
            <a:ext cx="1571636" cy="369332"/>
          </a:xfrm>
          <a:prstGeom prst="rect">
            <a:avLst/>
          </a:prstGeom>
          <a:noFill/>
        </p:spPr>
        <p:txBody>
          <a:bodyPr wrap="square" rtlCol="0">
            <a:spAutoFit/>
          </a:bodyPr>
          <a:lstStyle/>
          <a:p>
            <a:pPr algn="ctr"/>
            <a:r>
              <a:rPr lang="en-US" b="1" dirty="0" smtClean="0">
                <a:solidFill>
                  <a:schemeClr val="tx2"/>
                </a:solidFill>
              </a:rPr>
              <a:t>PHY Frames</a:t>
            </a:r>
            <a:endParaRPr lang="en-US" b="1" dirty="0">
              <a:solidFill>
                <a:schemeClr val="tx2"/>
              </a:solidFill>
            </a:endParaRPr>
          </a:p>
        </p:txBody>
      </p:sp>
      <p:sp>
        <p:nvSpPr>
          <p:cNvPr id="44" name="云形 43"/>
          <p:cNvSpPr/>
          <p:nvPr/>
        </p:nvSpPr>
        <p:spPr>
          <a:xfrm>
            <a:off x="3733800" y="3657600"/>
            <a:ext cx="2286000" cy="990608"/>
          </a:xfrm>
          <a:prstGeom prst="cloud">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chemeClr val="tx2"/>
                </a:solidFill>
              </a:rPr>
              <a:t>CSI</a:t>
            </a:r>
            <a:endParaRPr lang="zh-CN" altLang="en-US" sz="2000" b="1" dirty="0">
              <a:solidFill>
                <a:schemeClr val="tx2"/>
              </a:solidFill>
            </a:endParaRPr>
          </a:p>
        </p:txBody>
      </p:sp>
      <p:graphicFrame>
        <p:nvGraphicFramePr>
          <p:cNvPr id="45" name="Object 11"/>
          <p:cNvGraphicFramePr>
            <a:graphicFrameLocks noChangeAspect="1"/>
          </p:cNvGraphicFramePr>
          <p:nvPr/>
        </p:nvGraphicFramePr>
        <p:xfrm>
          <a:off x="4648200" y="3962400"/>
          <a:ext cx="863600" cy="269875"/>
        </p:xfrm>
        <a:graphic>
          <a:graphicData uri="http://schemas.openxmlformats.org/presentationml/2006/ole">
            <p:oleObj spid="_x0000_s71683" name="Formula" r:id="rId6" imgW="441000" imgH="137160" progId="">
              <p:embed/>
            </p:oleObj>
          </a:graphicData>
        </a:graphic>
      </p:graphicFrame>
      <p:grpSp>
        <p:nvGrpSpPr>
          <p:cNvPr id="109" name="Group 108"/>
          <p:cNvGrpSpPr/>
          <p:nvPr/>
        </p:nvGrpSpPr>
        <p:grpSpPr>
          <a:xfrm>
            <a:off x="3505200" y="1828800"/>
            <a:ext cx="2571768" cy="1285884"/>
            <a:chOff x="3124200" y="2286000"/>
            <a:chExt cx="2571768" cy="1285884"/>
          </a:xfrm>
        </p:grpSpPr>
        <p:sp>
          <p:nvSpPr>
            <p:cNvPr id="47" name="云形 46"/>
            <p:cNvSpPr/>
            <p:nvPr/>
          </p:nvSpPr>
          <p:spPr>
            <a:xfrm>
              <a:off x="3124200" y="2286000"/>
              <a:ext cx="2571768" cy="1285884"/>
            </a:xfrm>
            <a:prstGeom prst="cloud">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000" b="1" dirty="0" smtClean="0">
                  <a:solidFill>
                    <a:schemeClr val="tx2"/>
                  </a:solidFill>
                </a:rPr>
                <a:t>QSI</a:t>
              </a:r>
              <a:endParaRPr lang="zh-CN" altLang="en-US" sz="2000" b="1" dirty="0">
                <a:solidFill>
                  <a:schemeClr val="tx2"/>
                </a:solidFill>
              </a:endParaRPr>
            </a:p>
          </p:txBody>
        </p:sp>
        <p:graphicFrame>
          <p:nvGraphicFramePr>
            <p:cNvPr id="49" name="Object 7"/>
            <p:cNvGraphicFramePr>
              <a:graphicFrameLocks noChangeAspect="1"/>
            </p:cNvGraphicFramePr>
            <p:nvPr/>
          </p:nvGraphicFramePr>
          <p:xfrm>
            <a:off x="3962400" y="2743200"/>
            <a:ext cx="1516063" cy="288925"/>
          </p:xfrm>
          <a:graphic>
            <a:graphicData uri="http://schemas.openxmlformats.org/presentationml/2006/ole">
              <p:oleObj spid="_x0000_s71685" name="Formula" r:id="rId7" imgW="769680" imgH="146160" progId="">
                <p:embed/>
              </p:oleObj>
            </a:graphicData>
          </a:graphic>
        </p:graphicFrame>
      </p:grpSp>
      <p:sp>
        <p:nvSpPr>
          <p:cNvPr id="149" name="TextBox 148"/>
          <p:cNvSpPr txBox="1"/>
          <p:nvPr/>
        </p:nvSpPr>
        <p:spPr>
          <a:xfrm>
            <a:off x="7239000" y="2819400"/>
            <a:ext cx="1600200" cy="738664"/>
          </a:xfrm>
          <a:prstGeom prst="rect">
            <a:avLst/>
          </a:prstGeom>
          <a:solidFill>
            <a:srgbClr val="FF9900"/>
          </a:solidFill>
          <a:effectLst>
            <a:outerShdw blurRad="50800" dist="38100" dir="2700000" algn="tl" rotWithShape="0">
              <a:prstClr val="black">
                <a:alpha val="40000"/>
              </a:prstClr>
            </a:outerShdw>
          </a:effectLst>
        </p:spPr>
        <p:txBody>
          <a:bodyPr wrap="square" rtlCol="0">
            <a:spAutoFit/>
          </a:bodyPr>
          <a:lstStyle/>
          <a:p>
            <a:pPr algn="ctr"/>
            <a:r>
              <a:rPr lang="en-US" altLang="zh-CN" sz="1400" b="1" dirty="0" smtClean="0">
                <a:solidFill>
                  <a:srgbClr val="C00000"/>
                </a:solidFill>
              </a:rPr>
              <a:t>Cross Layer </a:t>
            </a:r>
          </a:p>
          <a:p>
            <a:pPr algn="ctr"/>
            <a:r>
              <a:rPr lang="en-US" altLang="zh-CN" sz="1400" b="1" dirty="0" smtClean="0">
                <a:solidFill>
                  <a:srgbClr val="C00000"/>
                </a:solidFill>
              </a:rPr>
              <a:t>MIMO </a:t>
            </a:r>
            <a:r>
              <a:rPr lang="en-US" altLang="zh-CN" sz="1400" b="1" dirty="0" err="1" smtClean="0">
                <a:solidFill>
                  <a:srgbClr val="C00000"/>
                </a:solidFill>
              </a:rPr>
              <a:t>Precoding</a:t>
            </a:r>
            <a:r>
              <a:rPr lang="en-US" altLang="zh-CN" sz="1400" b="1" dirty="0" smtClean="0">
                <a:solidFill>
                  <a:srgbClr val="C00000"/>
                </a:solidFill>
              </a:rPr>
              <a:t> Controller</a:t>
            </a:r>
            <a:endParaRPr lang="en-US" sz="1400" b="1" dirty="0">
              <a:solidFill>
                <a:srgbClr val="C00000"/>
              </a:solidFill>
            </a:endParaRPr>
          </a:p>
        </p:txBody>
      </p:sp>
      <p:graphicFrame>
        <p:nvGraphicFramePr>
          <p:cNvPr id="162" name="Object 5"/>
          <p:cNvGraphicFramePr>
            <a:graphicFrameLocks noChangeAspect="1"/>
          </p:cNvGraphicFramePr>
          <p:nvPr/>
        </p:nvGraphicFramePr>
        <p:xfrm>
          <a:off x="2819400" y="1752600"/>
          <a:ext cx="857250" cy="252413"/>
        </p:xfrm>
        <a:graphic>
          <a:graphicData uri="http://schemas.openxmlformats.org/presentationml/2006/ole">
            <p:oleObj spid="_x0000_s71688" name="Formula" r:id="rId8" imgW="435960" imgH="127080" progId="">
              <p:embed/>
            </p:oleObj>
          </a:graphicData>
        </a:graphic>
      </p:graphicFrame>
      <p:graphicFrame>
        <p:nvGraphicFramePr>
          <p:cNvPr id="71689" name="Object 9"/>
          <p:cNvGraphicFramePr>
            <a:graphicFrameLocks noChangeAspect="1"/>
          </p:cNvGraphicFramePr>
          <p:nvPr/>
        </p:nvGraphicFramePr>
        <p:xfrm>
          <a:off x="2819400" y="2895600"/>
          <a:ext cx="857250" cy="252413"/>
        </p:xfrm>
        <a:graphic>
          <a:graphicData uri="http://schemas.openxmlformats.org/presentationml/2006/ole">
            <p:oleObj spid="_x0000_s71689" name="Formula" r:id="rId9" imgW="435960" imgH="127080" progId="">
              <p:embed/>
            </p:oleObj>
          </a:graphicData>
        </a:graphic>
      </p:graphicFrame>
      <p:sp>
        <p:nvSpPr>
          <p:cNvPr id="106" name="TextBox 105"/>
          <p:cNvSpPr txBox="1"/>
          <p:nvPr/>
        </p:nvSpPr>
        <p:spPr>
          <a:xfrm>
            <a:off x="6858000" y="4191000"/>
            <a:ext cx="1091089" cy="369332"/>
          </a:xfrm>
          <a:prstGeom prst="rect">
            <a:avLst/>
          </a:prstGeom>
          <a:noFill/>
        </p:spPr>
        <p:txBody>
          <a:bodyPr wrap="none" rtlCol="0">
            <a:spAutoFit/>
          </a:bodyPr>
          <a:lstStyle/>
          <a:p>
            <a:r>
              <a:rPr lang="en-US" dirty="0" smtClean="0"/>
              <a:t>PHY State</a:t>
            </a:r>
            <a:endParaRPr lang="en-US" dirty="0"/>
          </a:p>
        </p:txBody>
      </p:sp>
      <p:sp>
        <p:nvSpPr>
          <p:cNvPr id="107" name="TextBox 106"/>
          <p:cNvSpPr txBox="1"/>
          <p:nvPr/>
        </p:nvSpPr>
        <p:spPr>
          <a:xfrm>
            <a:off x="304800" y="3352800"/>
            <a:ext cx="1189486" cy="369332"/>
          </a:xfrm>
          <a:prstGeom prst="rect">
            <a:avLst/>
          </a:prstGeom>
          <a:noFill/>
        </p:spPr>
        <p:txBody>
          <a:bodyPr wrap="none" rtlCol="0">
            <a:spAutoFit/>
          </a:bodyPr>
          <a:lstStyle/>
          <a:p>
            <a:r>
              <a:rPr lang="en-US" dirty="0" smtClean="0"/>
              <a:t>MAC Layer</a:t>
            </a:r>
            <a:endParaRPr lang="en-US" dirty="0"/>
          </a:p>
        </p:txBody>
      </p:sp>
      <p:grpSp>
        <p:nvGrpSpPr>
          <p:cNvPr id="168" name="Group 167"/>
          <p:cNvGrpSpPr/>
          <p:nvPr/>
        </p:nvGrpSpPr>
        <p:grpSpPr>
          <a:xfrm>
            <a:off x="2362200" y="3810000"/>
            <a:ext cx="1372394" cy="646331"/>
            <a:chOff x="1981200" y="3810000"/>
            <a:chExt cx="1372394" cy="646331"/>
          </a:xfrm>
        </p:grpSpPr>
        <p:sp>
          <p:nvSpPr>
            <p:cNvPr id="119" name="TextBox 118"/>
            <p:cNvSpPr txBox="1"/>
            <p:nvPr/>
          </p:nvSpPr>
          <p:spPr>
            <a:xfrm>
              <a:off x="1981200" y="3810000"/>
              <a:ext cx="1031051" cy="646331"/>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txBody>
            <a:bodyPr wrap="none" rtlCol="0">
              <a:spAutoFit/>
            </a:bodyPr>
            <a:lstStyle/>
            <a:p>
              <a:r>
                <a:rPr lang="en-US" dirty="0" smtClean="0"/>
                <a:t>MIMO </a:t>
              </a:r>
            </a:p>
            <a:p>
              <a:r>
                <a:rPr lang="en-US" dirty="0" err="1" smtClean="0"/>
                <a:t>Precoder</a:t>
              </a:r>
              <a:endParaRPr lang="en-US" dirty="0"/>
            </a:p>
          </p:txBody>
        </p:sp>
        <p:grpSp>
          <p:nvGrpSpPr>
            <p:cNvPr id="127" name="Group 126"/>
            <p:cNvGrpSpPr/>
            <p:nvPr/>
          </p:nvGrpSpPr>
          <p:grpSpPr>
            <a:xfrm>
              <a:off x="2971800" y="3810000"/>
              <a:ext cx="381794" cy="153194"/>
              <a:chOff x="3048000" y="3734594"/>
              <a:chExt cx="381794" cy="153194"/>
            </a:xfrm>
          </p:grpSpPr>
          <p:cxnSp>
            <p:nvCxnSpPr>
              <p:cNvPr id="123" name="Straight Connector 122"/>
              <p:cNvCxnSpPr/>
              <p:nvPr/>
            </p:nvCxnSpPr>
            <p:spPr>
              <a:xfrm>
                <a:off x="3048000" y="3886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flipH="1" flipV="1">
                <a:off x="3352800" y="3810000"/>
                <a:ext cx="152400"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29" name="Group 128"/>
            <p:cNvGrpSpPr/>
            <p:nvPr/>
          </p:nvGrpSpPr>
          <p:grpSpPr>
            <a:xfrm>
              <a:off x="2971800" y="4191000"/>
              <a:ext cx="381794" cy="153194"/>
              <a:chOff x="3048000" y="3734594"/>
              <a:chExt cx="381794" cy="153194"/>
            </a:xfrm>
          </p:grpSpPr>
          <p:cxnSp>
            <p:nvCxnSpPr>
              <p:cNvPr id="130" name="Straight Connector 129"/>
              <p:cNvCxnSpPr/>
              <p:nvPr/>
            </p:nvCxnSpPr>
            <p:spPr>
              <a:xfrm>
                <a:off x="3048000" y="3886200"/>
                <a:ext cx="381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5400000" flipH="1" flipV="1">
                <a:off x="3352800" y="3810000"/>
                <a:ext cx="152400" cy="1588"/>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132" name="TextBox 131"/>
          <p:cNvSpPr txBox="1"/>
          <p:nvPr/>
        </p:nvSpPr>
        <p:spPr>
          <a:xfrm>
            <a:off x="304800" y="4191000"/>
            <a:ext cx="1112729" cy="369332"/>
          </a:xfrm>
          <a:prstGeom prst="rect">
            <a:avLst/>
          </a:prstGeom>
          <a:noFill/>
        </p:spPr>
        <p:txBody>
          <a:bodyPr wrap="none" rtlCol="0">
            <a:spAutoFit/>
          </a:bodyPr>
          <a:lstStyle/>
          <a:p>
            <a:r>
              <a:rPr lang="en-US" dirty="0" smtClean="0"/>
              <a:t>PHY Layer</a:t>
            </a:r>
            <a:endParaRPr lang="en-US" dirty="0"/>
          </a:p>
        </p:txBody>
      </p:sp>
      <p:grpSp>
        <p:nvGrpSpPr>
          <p:cNvPr id="148" name="Group 147"/>
          <p:cNvGrpSpPr/>
          <p:nvPr/>
        </p:nvGrpSpPr>
        <p:grpSpPr>
          <a:xfrm>
            <a:off x="6096000" y="2362200"/>
            <a:ext cx="1947334" cy="457200"/>
            <a:chOff x="6096000" y="2362200"/>
            <a:chExt cx="1947334" cy="457200"/>
          </a:xfrm>
        </p:grpSpPr>
        <p:cxnSp>
          <p:nvCxnSpPr>
            <p:cNvPr id="137" name="Straight Connector 136"/>
            <p:cNvCxnSpPr/>
            <p:nvPr/>
          </p:nvCxnSpPr>
          <p:spPr>
            <a:xfrm>
              <a:off x="6096000" y="2362200"/>
              <a:ext cx="1947333" cy="1588"/>
            </a:xfrm>
            <a:prstGeom prst="line">
              <a:avLst/>
            </a:prstGeom>
            <a:ln w="76200" cap="flat" cmpd="sng" algn="ctr">
              <a:solidFill>
                <a:srgbClr val="FF0000"/>
              </a:solidFill>
              <a:prstDash val="solid"/>
              <a:round/>
              <a:headEnd type="none" w="med" len="med"/>
              <a:tailEnd w="med" len="med"/>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a:endCxn id="149" idx="0"/>
            </p:cNvCxnSpPr>
            <p:nvPr/>
          </p:nvCxnSpPr>
          <p:spPr>
            <a:xfrm rot="5400000">
              <a:off x="7816851" y="2592917"/>
              <a:ext cx="448733" cy="4233"/>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64" name="Group 163"/>
          <p:cNvGrpSpPr/>
          <p:nvPr/>
        </p:nvGrpSpPr>
        <p:grpSpPr>
          <a:xfrm>
            <a:off x="6017895" y="3558064"/>
            <a:ext cx="2025439" cy="616003"/>
            <a:chOff x="6017895" y="3558064"/>
            <a:chExt cx="2025439" cy="616003"/>
          </a:xfrm>
        </p:grpSpPr>
        <p:cxnSp>
          <p:nvCxnSpPr>
            <p:cNvPr id="152" name="Straight Connector 151"/>
            <p:cNvCxnSpPr>
              <a:stCxn id="44" idx="0"/>
            </p:cNvCxnSpPr>
            <p:nvPr/>
          </p:nvCxnSpPr>
          <p:spPr>
            <a:xfrm flipV="1">
              <a:off x="6017895" y="4140200"/>
              <a:ext cx="2025438" cy="12704"/>
            </a:xfrm>
            <a:prstGeom prst="line">
              <a:avLst/>
            </a:prstGeom>
            <a:ln w="76200" cap="flat" cmpd="sng" algn="ctr">
              <a:solidFill>
                <a:srgbClr val="FF0000"/>
              </a:solidFill>
              <a:prstDash val="solid"/>
              <a:round/>
              <a:headEnd type="none" w="med" len="med"/>
              <a:tailEnd w="med" len="med"/>
            </a:ln>
          </p:spPr>
          <p:style>
            <a:lnRef idx="2">
              <a:schemeClr val="accent1"/>
            </a:lnRef>
            <a:fillRef idx="0">
              <a:schemeClr val="accent1"/>
            </a:fillRef>
            <a:effectRef idx="1">
              <a:schemeClr val="accent1"/>
            </a:effectRef>
            <a:fontRef idx="minor">
              <a:schemeClr val="tx1"/>
            </a:fontRef>
          </p:style>
        </p:cxnSp>
        <p:cxnSp>
          <p:nvCxnSpPr>
            <p:cNvPr id="159" name="Straight Arrow Connector 158"/>
            <p:cNvCxnSpPr>
              <a:endCxn id="149" idx="2"/>
            </p:cNvCxnSpPr>
            <p:nvPr/>
          </p:nvCxnSpPr>
          <p:spPr>
            <a:xfrm rot="16200000" flipV="1">
              <a:off x="7733216" y="3863949"/>
              <a:ext cx="616003" cy="4233"/>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142" name="TextBox 141"/>
          <p:cNvSpPr txBox="1"/>
          <p:nvPr/>
        </p:nvSpPr>
        <p:spPr>
          <a:xfrm>
            <a:off x="5105400" y="2819400"/>
            <a:ext cx="1828800"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b="1" dirty="0" smtClean="0">
                <a:solidFill>
                  <a:srgbClr val="C00000"/>
                </a:solidFill>
              </a:rPr>
              <a:t>MIMO </a:t>
            </a:r>
            <a:r>
              <a:rPr lang="en-US" altLang="zh-CN" b="1" dirty="0" err="1" smtClean="0">
                <a:solidFill>
                  <a:srgbClr val="C00000"/>
                </a:solidFill>
              </a:rPr>
              <a:t>Precoding</a:t>
            </a:r>
            <a:r>
              <a:rPr lang="en-US" altLang="zh-CN" b="1" dirty="0" smtClean="0">
                <a:solidFill>
                  <a:srgbClr val="C00000"/>
                </a:solidFill>
              </a:rPr>
              <a:t> Control Action</a:t>
            </a:r>
            <a:endParaRPr lang="en-US" b="1" dirty="0">
              <a:solidFill>
                <a:srgbClr val="C00000"/>
              </a:solidFill>
            </a:endParaRPr>
          </a:p>
        </p:txBody>
      </p:sp>
      <p:sp>
        <p:nvSpPr>
          <p:cNvPr id="170" name="TextBox 169"/>
          <p:cNvSpPr txBox="1"/>
          <p:nvPr/>
        </p:nvSpPr>
        <p:spPr>
          <a:xfrm>
            <a:off x="6934200" y="1981200"/>
            <a:ext cx="1167845" cy="369332"/>
          </a:xfrm>
          <a:prstGeom prst="rect">
            <a:avLst/>
          </a:prstGeom>
          <a:noFill/>
        </p:spPr>
        <p:txBody>
          <a:bodyPr wrap="none" rtlCol="0">
            <a:spAutoFit/>
          </a:bodyPr>
          <a:lstStyle/>
          <a:p>
            <a:r>
              <a:rPr lang="en-US" dirty="0" smtClean="0"/>
              <a:t>MAC State</a:t>
            </a:r>
            <a:endParaRPr lang="en-US" dirty="0"/>
          </a:p>
        </p:txBody>
      </p:sp>
      <p:grpSp>
        <p:nvGrpSpPr>
          <p:cNvPr id="108" name="组合 124"/>
          <p:cNvGrpSpPr/>
          <p:nvPr/>
        </p:nvGrpSpPr>
        <p:grpSpPr>
          <a:xfrm>
            <a:off x="685800" y="5105400"/>
            <a:ext cx="7615195" cy="369332"/>
            <a:chOff x="1028771" y="4059800"/>
            <a:chExt cx="7615195" cy="369332"/>
          </a:xfrm>
        </p:grpSpPr>
        <p:cxnSp>
          <p:nvCxnSpPr>
            <p:cNvPr id="110" name="直接箭头连接符 38"/>
            <p:cNvCxnSpPr/>
            <p:nvPr/>
          </p:nvCxnSpPr>
          <p:spPr>
            <a:xfrm>
              <a:off x="1028771" y="4119096"/>
              <a:ext cx="700092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3" name="TextBox 112"/>
            <p:cNvSpPr txBox="1"/>
            <p:nvPr/>
          </p:nvSpPr>
          <p:spPr>
            <a:xfrm>
              <a:off x="8029695" y="4059800"/>
              <a:ext cx="614271" cy="369332"/>
            </a:xfrm>
            <a:prstGeom prst="rect">
              <a:avLst/>
            </a:prstGeom>
            <a:noFill/>
          </p:spPr>
          <p:txBody>
            <a:bodyPr wrap="none" rtlCol="0">
              <a:spAutoFit/>
            </a:bodyPr>
            <a:lstStyle/>
            <a:p>
              <a:r>
                <a:rPr lang="en-US" altLang="zh-CN" dirty="0" smtClean="0"/>
                <a:t>time</a:t>
              </a:r>
              <a:endParaRPr lang="zh-CN" altLang="en-US" dirty="0"/>
            </a:p>
          </p:txBody>
        </p:sp>
      </p:grpSp>
      <p:sp>
        <p:nvSpPr>
          <p:cNvPr id="115" name="矩形 57"/>
          <p:cNvSpPr/>
          <p:nvPr/>
        </p:nvSpPr>
        <p:spPr>
          <a:xfrm>
            <a:off x="685800" y="5181600"/>
            <a:ext cx="304800"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17" name="矩形 91"/>
          <p:cNvSpPr/>
          <p:nvPr/>
        </p:nvSpPr>
        <p:spPr>
          <a:xfrm>
            <a:off x="5410200" y="5188980"/>
            <a:ext cx="304513"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21" name="矩形 92"/>
          <p:cNvSpPr/>
          <p:nvPr/>
        </p:nvSpPr>
        <p:spPr>
          <a:xfrm>
            <a:off x="5724236" y="5188980"/>
            <a:ext cx="524163"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22" name="矩形 94"/>
          <p:cNvSpPr/>
          <p:nvPr/>
        </p:nvSpPr>
        <p:spPr>
          <a:xfrm>
            <a:off x="6014978" y="5188980"/>
            <a:ext cx="309621"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24" name="矩形 96"/>
          <p:cNvSpPr/>
          <p:nvPr/>
        </p:nvSpPr>
        <p:spPr>
          <a:xfrm>
            <a:off x="6295740" y="5188980"/>
            <a:ext cx="257459"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33" name="矩形 99"/>
          <p:cNvSpPr/>
          <p:nvPr/>
        </p:nvSpPr>
        <p:spPr>
          <a:xfrm>
            <a:off x="6553200" y="5188980"/>
            <a:ext cx="304521"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34" name="矩形 100"/>
          <p:cNvSpPr/>
          <p:nvPr/>
        </p:nvSpPr>
        <p:spPr>
          <a:xfrm>
            <a:off x="6867244" y="5188980"/>
            <a:ext cx="295555"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35" name="矩形 102"/>
          <p:cNvSpPr/>
          <p:nvPr/>
        </p:nvSpPr>
        <p:spPr>
          <a:xfrm>
            <a:off x="7157986" y="5188980"/>
            <a:ext cx="309613"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39" name="矩形 104"/>
          <p:cNvSpPr/>
          <p:nvPr/>
        </p:nvSpPr>
        <p:spPr>
          <a:xfrm>
            <a:off x="7438749" y="51889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45" name="矩形 60"/>
          <p:cNvSpPr/>
          <p:nvPr/>
        </p:nvSpPr>
        <p:spPr>
          <a:xfrm>
            <a:off x="990600" y="5188980"/>
            <a:ext cx="309471"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46" name="矩形 62"/>
          <p:cNvSpPr/>
          <p:nvPr/>
        </p:nvSpPr>
        <p:spPr>
          <a:xfrm>
            <a:off x="1295400" y="5188980"/>
            <a:ext cx="285433"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47" name="矩形 64"/>
          <p:cNvSpPr/>
          <p:nvPr/>
        </p:nvSpPr>
        <p:spPr>
          <a:xfrm flipH="1">
            <a:off x="1600197" y="5188980"/>
            <a:ext cx="304802"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50" name="矩形 80"/>
          <p:cNvSpPr/>
          <p:nvPr/>
        </p:nvSpPr>
        <p:spPr>
          <a:xfrm>
            <a:off x="3962400" y="5188980"/>
            <a:ext cx="304800"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dirty="0"/>
          </a:p>
        </p:txBody>
      </p:sp>
      <p:sp>
        <p:nvSpPr>
          <p:cNvPr id="153" name="矩形 83"/>
          <p:cNvSpPr/>
          <p:nvPr/>
        </p:nvSpPr>
        <p:spPr>
          <a:xfrm>
            <a:off x="4267200" y="5188980"/>
            <a:ext cx="309495"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54" name="矩形 85"/>
          <p:cNvSpPr/>
          <p:nvPr/>
        </p:nvSpPr>
        <p:spPr>
          <a:xfrm>
            <a:off x="4572000" y="5188980"/>
            <a:ext cx="285457"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55" name="矩形 87"/>
          <p:cNvSpPr/>
          <p:nvPr/>
        </p:nvSpPr>
        <p:spPr>
          <a:xfrm>
            <a:off x="4876801" y="5188980"/>
            <a:ext cx="271398"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156" name="矩形 89"/>
          <p:cNvSpPr/>
          <p:nvPr/>
        </p:nvSpPr>
        <p:spPr>
          <a:xfrm>
            <a:off x="5181600" y="5188980"/>
            <a:ext cx="252351"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cxnSp>
        <p:nvCxnSpPr>
          <p:cNvPr id="157" name="Straight Connector 90"/>
          <p:cNvCxnSpPr/>
          <p:nvPr/>
        </p:nvCxnSpPr>
        <p:spPr>
          <a:xfrm rot="10800000">
            <a:off x="2613848" y="5388780"/>
            <a:ext cx="785821" cy="1588"/>
          </a:xfrm>
          <a:prstGeom prst="line">
            <a:avLst/>
          </a:prstGeom>
          <a:noFill/>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58" name="右箭头 139"/>
          <p:cNvSpPr/>
          <p:nvPr/>
        </p:nvSpPr>
        <p:spPr>
          <a:xfrm rot="16200000">
            <a:off x="1547810" y="4929190"/>
            <a:ext cx="333380" cy="76200"/>
          </a:xfrm>
          <a:prstGeom prst="rightArrow">
            <a:avLst/>
          </a:prstGeom>
          <a:solidFill>
            <a:schemeClr val="accent1">
              <a:lumMod val="75000"/>
            </a:schemeClr>
          </a:solidFill>
          <a:ln>
            <a:solidFill>
              <a:schemeClr val="accent1">
                <a:lumMod val="75000"/>
              </a:schemeClr>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60" name="右箭头 139"/>
          <p:cNvSpPr/>
          <p:nvPr/>
        </p:nvSpPr>
        <p:spPr>
          <a:xfrm rot="16200000">
            <a:off x="4748210" y="4929190"/>
            <a:ext cx="333380" cy="76200"/>
          </a:xfrm>
          <a:prstGeom prst="rightArrow">
            <a:avLst/>
          </a:prstGeom>
          <a:solidFill>
            <a:schemeClr val="accent1">
              <a:lumMod val="75000"/>
            </a:schemeClr>
          </a:solidFill>
          <a:ln>
            <a:solidFill>
              <a:schemeClr val="accent1">
                <a:lumMod val="75000"/>
              </a:schemeClr>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grpSp>
        <p:nvGrpSpPr>
          <p:cNvPr id="166" name="Group 165"/>
          <p:cNvGrpSpPr/>
          <p:nvPr/>
        </p:nvGrpSpPr>
        <p:grpSpPr>
          <a:xfrm>
            <a:off x="838200" y="5562600"/>
            <a:ext cx="2819400" cy="1066800"/>
            <a:chOff x="1143000" y="5638800"/>
            <a:chExt cx="2819400" cy="1066800"/>
          </a:xfrm>
        </p:grpSpPr>
        <p:sp>
          <p:nvSpPr>
            <p:cNvPr id="165" name="Cloud Callout 164"/>
            <p:cNvSpPr/>
            <p:nvPr/>
          </p:nvSpPr>
          <p:spPr>
            <a:xfrm flipV="1">
              <a:off x="1143000" y="5638800"/>
              <a:ext cx="2819400" cy="1066800"/>
            </a:xfrm>
            <a:prstGeom prst="cloudCallou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TextBox 119"/>
            <p:cNvSpPr txBox="1"/>
            <p:nvPr/>
          </p:nvSpPr>
          <p:spPr>
            <a:xfrm>
              <a:off x="1447800" y="5791200"/>
              <a:ext cx="2286016" cy="738664"/>
            </a:xfrm>
            <a:prstGeom prst="rect">
              <a:avLst/>
            </a:prstGeom>
            <a:noFill/>
          </p:spPr>
          <p:txBody>
            <a:bodyPr wrap="square" rtlCol="0">
              <a:spAutoFit/>
            </a:bodyPr>
            <a:lstStyle/>
            <a:p>
              <a:pPr marL="342900" indent="-342900">
                <a:buFont typeface="Wingdings" pitchFamily="2" charset="2"/>
                <a:buChar char="M"/>
              </a:pPr>
              <a:r>
                <a:rPr lang="en-US" sz="1400" b="1" dirty="0" smtClean="0">
                  <a:solidFill>
                    <a:schemeClr val="tx2"/>
                  </a:solidFill>
                </a:rPr>
                <a:t>Channel </a:t>
              </a:r>
              <a:r>
                <a:rPr lang="en-US" sz="1400" b="1" dirty="0" smtClean="0">
                  <a:solidFill>
                    <a:schemeClr val="tx2"/>
                  </a:solidFill>
                </a:rPr>
                <a:t>is quasi-static in a slot</a:t>
              </a:r>
            </a:p>
            <a:p>
              <a:pPr marL="342900" indent="-342900">
                <a:buFont typeface="Wingdings" pitchFamily="2" charset="2"/>
                <a:buChar char="M"/>
              </a:pPr>
              <a:r>
                <a:rPr lang="en-US" sz="1400" b="1" dirty="0" err="1" smtClean="0">
                  <a:solidFill>
                    <a:schemeClr val="tx2"/>
                  </a:solidFill>
                </a:rPr>
                <a:t>i.i.d</a:t>
              </a:r>
              <a:r>
                <a:rPr lang="en-US" sz="1400" b="1" dirty="0" smtClean="0">
                  <a:solidFill>
                    <a:schemeClr val="tx2"/>
                  </a:solidFill>
                </a:rPr>
                <a:t> between slots</a:t>
              </a:r>
              <a:endParaRPr lang="en-US" sz="1400" b="1" dirty="0">
                <a:solidFill>
                  <a:schemeClr val="tx2"/>
                </a:solidFill>
              </a:endParaRPr>
            </a:p>
          </p:txBody>
        </p:sp>
      </p:grpSp>
      <p:sp>
        <p:nvSpPr>
          <p:cNvPr id="114" name="Oval 113"/>
          <p:cNvSpPr/>
          <p:nvPr/>
        </p:nvSpPr>
        <p:spPr>
          <a:xfrm>
            <a:off x="2971800" y="1752600"/>
            <a:ext cx="304800" cy="1676400"/>
          </a:xfrm>
          <a:prstGeom prst="ellipse">
            <a:avLst/>
          </a:prstGeom>
          <a:gradFill flip="none" rotWithShape="1">
            <a:gsLst>
              <a:gs pos="0">
                <a:schemeClr val="accent1">
                  <a:shade val="51000"/>
                  <a:satMod val="130000"/>
                  <a:alpha val="31000"/>
                </a:schemeClr>
              </a:gs>
              <a:gs pos="80000">
                <a:schemeClr val="accent1">
                  <a:shade val="93000"/>
                  <a:satMod val="130000"/>
                  <a:alpha val="31000"/>
                </a:schemeClr>
              </a:gs>
              <a:gs pos="100000">
                <a:schemeClr val="accent1">
                  <a:shade val="94000"/>
                  <a:satMod val="135000"/>
                  <a:alpha val="31000"/>
                </a:schemeClr>
              </a:gs>
            </a:gsLst>
            <a:lin ang="16200000" scaled="0"/>
            <a:tileRect/>
          </a:gradFill>
          <a:ln>
            <a:solidFill>
              <a:schemeClr val="accent1">
                <a:shade val="95000"/>
                <a:satMod val="105000"/>
                <a:alpha val="8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4" name="Elbow Connector 173"/>
          <p:cNvCxnSpPr>
            <a:stCxn id="114" idx="2"/>
            <a:endCxn id="119" idx="1"/>
          </p:cNvCxnSpPr>
          <p:nvPr/>
        </p:nvCxnSpPr>
        <p:spPr>
          <a:xfrm rot="10800000" flipV="1">
            <a:off x="2362200" y="2590800"/>
            <a:ext cx="609600" cy="1542366"/>
          </a:xfrm>
          <a:prstGeom prst="bentConnector3">
            <a:avLst>
              <a:gd name="adj1" fmla="val 420833"/>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77" name="Shape 176"/>
          <p:cNvCxnSpPr>
            <a:stCxn id="149" idx="1"/>
            <a:endCxn id="119" idx="0"/>
          </p:cNvCxnSpPr>
          <p:nvPr/>
        </p:nvCxnSpPr>
        <p:spPr>
          <a:xfrm rot="10800000" flipV="1">
            <a:off x="2877726" y="3188732"/>
            <a:ext cx="4361274" cy="621268"/>
          </a:xfrm>
          <a:prstGeom prst="bentConnector2">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142"/>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149"/>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162"/>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716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left)">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5"/>
                                        </p:tgtEl>
                                        <p:attrNameLst>
                                          <p:attrName>style.visibility</p:attrName>
                                        </p:attrNameLst>
                                      </p:cBhvr>
                                      <p:to>
                                        <p:strVal val="visible"/>
                                      </p:to>
                                    </p:set>
                                  </p:childTnLst>
                                </p:cTn>
                              </p:par>
                              <p:par>
                                <p:cTn id="26" presetID="1" presetClass="entr" presetSubtype="0" fill="hold" grpId="0" nodeType="withEffect">
                                  <p:stCondLst>
                                    <p:cond delay="1100"/>
                                  </p:stCondLst>
                                  <p:childTnLst>
                                    <p:set>
                                      <p:cBhvr>
                                        <p:cTn id="27" dur="1" fill="hold">
                                          <p:stCondLst>
                                            <p:cond delay="0"/>
                                          </p:stCondLst>
                                        </p:cTn>
                                        <p:tgtEl>
                                          <p:spTgt spid="117"/>
                                        </p:tgtEl>
                                        <p:attrNameLst>
                                          <p:attrName>style.visibility</p:attrName>
                                        </p:attrNameLst>
                                      </p:cBhvr>
                                      <p:to>
                                        <p:strVal val="visible"/>
                                      </p:to>
                                    </p:set>
                                  </p:childTnLst>
                                </p:cTn>
                              </p:par>
                              <p:par>
                                <p:cTn id="28" presetID="1" presetClass="entr" presetSubtype="0" fill="hold" grpId="0" nodeType="withEffect">
                                  <p:stCondLst>
                                    <p:cond delay="1200"/>
                                  </p:stCondLst>
                                  <p:childTnLst>
                                    <p:set>
                                      <p:cBhvr>
                                        <p:cTn id="29" dur="1" fill="hold">
                                          <p:stCondLst>
                                            <p:cond delay="0"/>
                                          </p:stCondLst>
                                        </p:cTn>
                                        <p:tgtEl>
                                          <p:spTgt spid="121"/>
                                        </p:tgtEl>
                                        <p:attrNameLst>
                                          <p:attrName>style.visibility</p:attrName>
                                        </p:attrNameLst>
                                      </p:cBhvr>
                                      <p:to>
                                        <p:strVal val="visible"/>
                                      </p:to>
                                    </p:set>
                                  </p:childTnLst>
                                </p:cTn>
                              </p:par>
                              <p:par>
                                <p:cTn id="30" presetID="22" presetClass="entr" presetSubtype="8" fill="hold" grpId="0" nodeType="withEffect">
                                  <p:stCondLst>
                                    <p:cond delay="0"/>
                                  </p:stCondLst>
                                  <p:childTnLst>
                                    <p:set>
                                      <p:cBhvr>
                                        <p:cTn id="31" dur="1" fill="hold">
                                          <p:stCondLst>
                                            <p:cond delay="0"/>
                                          </p:stCondLst>
                                        </p:cTn>
                                        <p:tgtEl>
                                          <p:spTgt spid="158"/>
                                        </p:tgtEl>
                                        <p:attrNameLst>
                                          <p:attrName>style.visibility</p:attrName>
                                        </p:attrNameLst>
                                      </p:cBhvr>
                                      <p:to>
                                        <p:strVal val="visible"/>
                                      </p:to>
                                    </p:set>
                                    <p:animEffect transition="in" filter="wipe(left)">
                                      <p:cBhvr>
                                        <p:cTn id="32" dur="500"/>
                                        <p:tgtEl>
                                          <p:spTgt spid="15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60"/>
                                        </p:tgtEl>
                                        <p:attrNameLst>
                                          <p:attrName>style.visibility</p:attrName>
                                        </p:attrNameLst>
                                      </p:cBhvr>
                                      <p:to>
                                        <p:strVal val="visible"/>
                                      </p:to>
                                    </p:set>
                                    <p:animEffect transition="in" filter="wipe(left)">
                                      <p:cBhvr>
                                        <p:cTn id="35"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149" grpId="0" animBg="1"/>
      <p:bldP spid="142" grpId="0"/>
      <p:bldP spid="115" grpId="0" animBg="1"/>
      <p:bldP spid="117" grpId="0" animBg="1"/>
      <p:bldP spid="121" grpId="0" animBg="1"/>
      <p:bldP spid="158" grpId="0" animBg="1"/>
      <p:bldP spid="160"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 name="圆角矩形标注 48"/>
          <p:cNvSpPr/>
          <p:nvPr/>
        </p:nvSpPr>
        <p:spPr>
          <a:xfrm>
            <a:off x="7358082" y="3214686"/>
            <a:ext cx="1500198" cy="642942"/>
          </a:xfrm>
          <a:prstGeom prst="wedgeRoundRectCallout">
            <a:avLst>
              <a:gd name="adj1" fmla="val 14592"/>
              <a:gd name="adj2" fmla="val -59811"/>
              <a:gd name="adj3" fmla="val 16667"/>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C00000"/>
                </a:solidFill>
              </a:rPr>
              <a:t>Based on </a:t>
            </a:r>
            <a:r>
              <a:rPr lang="en-US" altLang="zh-CN" b="1" dirty="0" smtClean="0">
                <a:solidFill>
                  <a:srgbClr val="C00000"/>
                </a:solidFill>
              </a:rPr>
              <a:t>P</a:t>
            </a:r>
            <a:endParaRPr lang="zh-CN" altLang="en-US" b="1" dirty="0">
              <a:solidFill>
                <a:srgbClr val="C00000"/>
              </a:solidFill>
            </a:endParaRPr>
          </a:p>
        </p:txBody>
      </p:sp>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627642" cy="523220"/>
            </a:xfrm>
            <a:prstGeom prst="rect">
              <a:avLst/>
            </a:prstGeom>
            <a:noFill/>
          </p:spPr>
          <p:txBody>
            <a:bodyPr wrap="none" rtlCol="0">
              <a:spAutoFit/>
            </a:bodyPr>
            <a:lstStyle/>
            <a:p>
              <a:r>
                <a:rPr lang="en-US" altLang="zh-CN" sz="2800" b="1" dirty="0" smtClean="0">
                  <a:latin typeface="Comic Sans MS" pitchFamily="66" charset="0"/>
                </a:rPr>
                <a:t>System Model</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23</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Objective &amp; Control Policy</a:t>
            </a:r>
          </a:p>
          <a:p>
            <a:pPr marL="742950" lvl="1" indent="-285750">
              <a:spcBef>
                <a:spcPct val="20000"/>
              </a:spcBef>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grpSp>
        <p:nvGrpSpPr>
          <p:cNvPr id="60" name="组合 59"/>
          <p:cNvGrpSpPr/>
          <p:nvPr/>
        </p:nvGrpSpPr>
        <p:grpSpPr>
          <a:xfrm>
            <a:off x="357158" y="1785926"/>
            <a:ext cx="4407175" cy="1500198"/>
            <a:chOff x="357158" y="1785926"/>
            <a:chExt cx="4407175" cy="1500198"/>
          </a:xfrm>
        </p:grpSpPr>
        <p:sp>
          <p:nvSpPr>
            <p:cNvPr id="16" name="矩形标注 15"/>
            <p:cNvSpPr/>
            <p:nvPr/>
          </p:nvSpPr>
          <p:spPr>
            <a:xfrm>
              <a:off x="357158" y="1785926"/>
              <a:ext cx="4407175" cy="1500198"/>
            </a:xfrm>
            <a:prstGeom prst="wedgeRectCallout">
              <a:avLst>
                <a:gd name="adj1" fmla="val 56442"/>
                <a:gd name="adj2" fmla="val -26486"/>
              </a:avLst>
            </a:prstGeom>
            <a:solidFill>
              <a:schemeClr val="bg1"/>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System parameters:</a:t>
              </a:r>
            </a:p>
            <a:p>
              <a:pPr algn="just">
                <a:lnSpc>
                  <a:spcPct val="120000"/>
                </a:lnSpc>
              </a:pPr>
              <a:r>
                <a:rPr lang="en-US" altLang="zh-CN" dirty="0" smtClean="0">
                  <a:solidFill>
                    <a:schemeClr val="tx1"/>
                  </a:solidFill>
                </a:rPr>
                <a:t>Poisson arrival with rate: </a:t>
              </a:r>
            </a:p>
            <a:p>
              <a:pPr algn="just">
                <a:lnSpc>
                  <a:spcPct val="120000"/>
                </a:lnSpc>
              </a:pPr>
              <a:r>
                <a:rPr lang="en-US" altLang="zh-CN" dirty="0" smtClean="0">
                  <a:solidFill>
                    <a:schemeClr val="tx1"/>
                  </a:solidFill>
                </a:rPr>
                <a:t>Average packet length:</a:t>
              </a:r>
            </a:p>
            <a:p>
              <a:pPr algn="just">
                <a:lnSpc>
                  <a:spcPct val="120000"/>
                </a:lnSpc>
              </a:pPr>
              <a:r>
                <a:rPr lang="en-US" altLang="zh-CN" dirty="0" smtClean="0">
                  <a:solidFill>
                    <a:schemeClr val="tx1"/>
                  </a:solidFill>
                </a:rPr>
                <a:t>		       (exponentially dist.)</a:t>
              </a:r>
            </a:p>
          </p:txBody>
        </p:sp>
        <p:graphicFrame>
          <p:nvGraphicFramePr>
            <p:cNvPr id="17" name="对象 16"/>
            <p:cNvGraphicFramePr>
              <a:graphicFrameLocks noChangeAspect="1"/>
            </p:cNvGraphicFramePr>
            <p:nvPr/>
          </p:nvGraphicFramePr>
          <p:xfrm>
            <a:off x="3014878" y="2285992"/>
            <a:ext cx="1114425" cy="252413"/>
          </p:xfrm>
          <a:graphic>
            <a:graphicData uri="http://schemas.openxmlformats.org/presentationml/2006/ole">
              <p:oleObj spid="_x0000_s95234" name="Formula" r:id="rId4" imgW="562320" imgH="127080" progId="">
                <p:embed/>
              </p:oleObj>
            </a:graphicData>
          </a:graphic>
        </p:graphicFrame>
        <p:graphicFrame>
          <p:nvGraphicFramePr>
            <p:cNvPr id="18" name="对象 17"/>
            <p:cNvGraphicFramePr>
              <a:graphicFrameLocks noChangeAspect="1"/>
            </p:cNvGraphicFramePr>
            <p:nvPr/>
          </p:nvGraphicFramePr>
          <p:xfrm>
            <a:off x="2973600" y="2590567"/>
            <a:ext cx="1171575" cy="268287"/>
          </p:xfrm>
          <a:graphic>
            <a:graphicData uri="http://schemas.openxmlformats.org/presentationml/2006/ole">
              <p:oleObj spid="_x0000_s95235" name="Formula" r:id="rId5" imgW="590040" imgH="135360" progId="">
                <p:embed/>
              </p:oleObj>
            </a:graphicData>
          </a:graphic>
        </p:graphicFrame>
      </p:grpSp>
      <p:grpSp>
        <p:nvGrpSpPr>
          <p:cNvPr id="59" name="组合 58"/>
          <p:cNvGrpSpPr/>
          <p:nvPr/>
        </p:nvGrpSpPr>
        <p:grpSpPr>
          <a:xfrm>
            <a:off x="5143504" y="1500174"/>
            <a:ext cx="3484562" cy="1668470"/>
            <a:chOff x="5143504" y="1500174"/>
            <a:chExt cx="3484562" cy="1668470"/>
          </a:xfrm>
        </p:grpSpPr>
        <p:grpSp>
          <p:nvGrpSpPr>
            <p:cNvPr id="40" name="组合 39"/>
            <p:cNvGrpSpPr/>
            <p:nvPr/>
          </p:nvGrpSpPr>
          <p:grpSpPr>
            <a:xfrm>
              <a:off x="6010285" y="2047868"/>
              <a:ext cx="1633549" cy="381000"/>
              <a:chOff x="5715008" y="2833686"/>
              <a:chExt cx="1633549" cy="381000"/>
            </a:xfrm>
          </p:grpSpPr>
          <p:grpSp>
            <p:nvGrpSpPr>
              <p:cNvPr id="31" name="Group 32"/>
              <p:cNvGrpSpPr/>
              <p:nvPr/>
            </p:nvGrpSpPr>
            <p:grpSpPr>
              <a:xfrm>
                <a:off x="6000760" y="2833686"/>
                <a:ext cx="762000" cy="381000"/>
                <a:chOff x="2247900" y="2667000"/>
                <a:chExt cx="762000" cy="381000"/>
              </a:xfrm>
              <a:effectLst>
                <a:outerShdw blurRad="50800" dist="38100" dir="2700000" algn="tl" rotWithShape="0">
                  <a:prstClr val="black">
                    <a:alpha val="40000"/>
                  </a:prstClr>
                </a:outerShdw>
              </a:effectLst>
            </p:grpSpPr>
            <p:sp>
              <p:nvSpPr>
                <p:cNvPr id="35" name="Rectangle 64"/>
                <p:cNvSpPr/>
                <p:nvPr/>
              </p:nvSpPr>
              <p:spPr>
                <a:xfrm>
                  <a:off x="2552700" y="2667000"/>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5"/>
                <p:cNvSpPr/>
                <p:nvPr/>
              </p:nvSpPr>
              <p:spPr>
                <a:xfrm>
                  <a:off x="2705100" y="2667000"/>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p:cNvSpPr/>
                <p:nvPr/>
              </p:nvSpPr>
              <p:spPr>
                <a:xfrm>
                  <a:off x="2857500" y="2667000"/>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67"/>
                <p:cNvCxnSpPr/>
                <p:nvPr/>
              </p:nvCxnSpPr>
              <p:spPr>
                <a:xfrm>
                  <a:off x="2247900" y="2667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68"/>
                <p:cNvCxnSpPr/>
                <p:nvPr/>
              </p:nvCxnSpPr>
              <p:spPr>
                <a:xfrm>
                  <a:off x="2247900" y="3046412"/>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2" name="直接箭头连接符 31"/>
              <p:cNvCxnSpPr/>
              <p:nvPr/>
            </p:nvCxnSpPr>
            <p:spPr>
              <a:xfrm>
                <a:off x="5715008" y="2998244"/>
                <a:ext cx="571504" cy="1588"/>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33" name="直接箭头连接符 32"/>
              <p:cNvCxnSpPr/>
              <p:nvPr/>
            </p:nvCxnSpPr>
            <p:spPr>
              <a:xfrm>
                <a:off x="6777053" y="3012758"/>
                <a:ext cx="571504" cy="158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pSp>
        <p:graphicFrame>
          <p:nvGraphicFramePr>
            <p:cNvPr id="34" name="Object 4"/>
            <p:cNvGraphicFramePr>
              <a:graphicFrameLocks noChangeAspect="1"/>
            </p:cNvGraphicFramePr>
            <p:nvPr/>
          </p:nvGraphicFramePr>
          <p:xfrm>
            <a:off x="5613400" y="2097762"/>
            <a:ext cx="206375" cy="273050"/>
          </p:xfrm>
          <a:graphic>
            <a:graphicData uri="http://schemas.openxmlformats.org/presentationml/2006/ole">
              <p:oleObj spid="_x0000_s95237" name="Formula" r:id="rId6" imgW="105480" imgH="138600" progId="">
                <p:embed/>
              </p:oleObj>
            </a:graphicData>
          </a:graphic>
        </p:graphicFrame>
        <p:sp>
          <p:nvSpPr>
            <p:cNvPr id="42" name="矩形 41"/>
            <p:cNvSpPr/>
            <p:nvPr/>
          </p:nvSpPr>
          <p:spPr>
            <a:xfrm>
              <a:off x="5925791" y="1500174"/>
              <a:ext cx="1646605" cy="369332"/>
            </a:xfrm>
            <a:prstGeom prst="rect">
              <a:avLst/>
            </a:prstGeom>
          </p:spPr>
          <p:txBody>
            <a:bodyPr wrap="none">
              <a:spAutoFit/>
            </a:bodyPr>
            <a:lstStyle/>
            <a:p>
              <a:r>
                <a:rPr lang="en-US" altLang="zh-CN" b="1" dirty="0" smtClean="0">
                  <a:solidFill>
                    <a:srgbClr val="C00000"/>
                  </a:solidFill>
                  <a:effectLst>
                    <a:outerShdw blurRad="38100" dist="38100" dir="2700000" algn="tl">
                      <a:srgbClr val="000000">
                        <a:alpha val="43137"/>
                      </a:srgbClr>
                    </a:outerShdw>
                  </a:effectLst>
                </a:rPr>
                <a:t> M/M/1 Queue</a:t>
              </a:r>
              <a:endParaRPr lang="zh-CN" altLang="en-US" dirty="0">
                <a:solidFill>
                  <a:srgbClr val="C00000"/>
                </a:solidFill>
              </a:endParaRPr>
            </a:p>
          </p:txBody>
        </p:sp>
        <p:graphicFrame>
          <p:nvGraphicFramePr>
            <p:cNvPr id="95238" name="Object 6"/>
            <p:cNvGraphicFramePr>
              <a:graphicFrameLocks noChangeAspect="1"/>
            </p:cNvGraphicFramePr>
            <p:nvPr/>
          </p:nvGraphicFramePr>
          <p:xfrm>
            <a:off x="7786710" y="2071678"/>
            <a:ext cx="565150" cy="288925"/>
          </p:xfrm>
          <a:graphic>
            <a:graphicData uri="http://schemas.openxmlformats.org/presentationml/2006/ole">
              <p:oleObj spid="_x0000_s95238" name="Formula" r:id="rId7" imgW="287280" imgH="146160" progId="">
                <p:embed/>
              </p:oleObj>
            </a:graphicData>
          </a:graphic>
        </p:graphicFrame>
        <p:graphicFrame>
          <p:nvGraphicFramePr>
            <p:cNvPr id="44" name="对象 43"/>
            <p:cNvGraphicFramePr>
              <a:graphicFrameLocks noChangeAspect="1"/>
            </p:cNvGraphicFramePr>
            <p:nvPr/>
          </p:nvGraphicFramePr>
          <p:xfrm>
            <a:off x="5143504" y="2643182"/>
            <a:ext cx="3484562" cy="525462"/>
          </p:xfrm>
          <a:graphic>
            <a:graphicData uri="http://schemas.openxmlformats.org/presentationml/2006/ole">
              <p:oleObj spid="_x0000_s95240" name="Formula" r:id="rId8" imgW="1757880" imgH="264960" progId="">
                <p:embed/>
              </p:oleObj>
            </a:graphicData>
          </a:graphic>
        </p:graphicFrame>
      </p:grpSp>
      <p:grpSp>
        <p:nvGrpSpPr>
          <p:cNvPr id="51" name="组合 50"/>
          <p:cNvGrpSpPr/>
          <p:nvPr/>
        </p:nvGrpSpPr>
        <p:grpSpPr>
          <a:xfrm>
            <a:off x="371672" y="3429000"/>
            <a:ext cx="8429684" cy="1785950"/>
            <a:chOff x="357158" y="3357562"/>
            <a:chExt cx="8429684" cy="1785950"/>
          </a:xfrm>
        </p:grpSpPr>
        <p:sp>
          <p:nvSpPr>
            <p:cNvPr id="41" name="矩形标注 40"/>
            <p:cNvSpPr/>
            <p:nvPr/>
          </p:nvSpPr>
          <p:spPr>
            <a:xfrm>
              <a:off x="357158" y="3357562"/>
              <a:ext cx="8429684" cy="1785950"/>
            </a:xfrm>
            <a:prstGeom prst="wedgeRectCallout">
              <a:avLst>
                <a:gd name="adj1" fmla="val 52482"/>
                <a:gd name="adj2" fmla="val -13340"/>
              </a:avLst>
            </a:prstGeom>
            <a:solidFill>
              <a:schemeClr val="bg1"/>
            </a:solidFill>
            <a:ln>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Definitions:</a:t>
              </a:r>
            </a:p>
            <a:p>
              <a:pPr algn="just">
                <a:lnSpc>
                  <a:spcPct val="120000"/>
                </a:lnSpc>
              </a:pPr>
              <a:r>
                <a:rPr lang="en-US" altLang="zh-CN" dirty="0" smtClean="0">
                  <a:solidFill>
                    <a:schemeClr val="tx1"/>
                  </a:solidFill>
                </a:rPr>
                <a:t>Average delay of the </a:t>
              </a:r>
              <a:r>
                <a:rPr lang="en-US" altLang="zh-CN" dirty="0" err="1" smtClean="0">
                  <a:solidFill>
                    <a:schemeClr val="tx1"/>
                  </a:solidFill>
                </a:rPr>
                <a:t>i-th</a:t>
              </a:r>
              <a:r>
                <a:rPr lang="en-US" altLang="zh-CN" dirty="0" smtClean="0">
                  <a:solidFill>
                    <a:schemeClr val="tx1"/>
                  </a:solidFill>
                </a:rPr>
                <a:t> stream: </a:t>
              </a:r>
            </a:p>
            <a:p>
              <a:pPr algn="just">
                <a:lnSpc>
                  <a:spcPct val="120000"/>
                </a:lnSpc>
              </a:pPr>
              <a:endParaRPr lang="en-US" altLang="zh-CN" dirty="0" smtClean="0">
                <a:solidFill>
                  <a:schemeClr val="tx1"/>
                </a:solidFill>
              </a:endParaRPr>
            </a:p>
            <a:p>
              <a:pPr algn="just">
                <a:lnSpc>
                  <a:spcPct val="120000"/>
                </a:lnSpc>
              </a:pPr>
              <a:r>
                <a:rPr lang="en-US" altLang="zh-CN" dirty="0" smtClean="0">
                  <a:solidFill>
                    <a:schemeClr val="tx1"/>
                  </a:solidFill>
                </a:rPr>
                <a:t>Average power constraint:</a:t>
              </a:r>
            </a:p>
          </p:txBody>
        </p:sp>
        <p:graphicFrame>
          <p:nvGraphicFramePr>
            <p:cNvPr id="43" name="对象 42"/>
            <p:cNvGraphicFramePr>
              <a:graphicFrameLocks noChangeAspect="1"/>
            </p:cNvGraphicFramePr>
            <p:nvPr/>
          </p:nvGraphicFramePr>
          <p:xfrm>
            <a:off x="3692552" y="3786190"/>
            <a:ext cx="4808538" cy="655637"/>
          </p:xfrm>
          <a:graphic>
            <a:graphicData uri="http://schemas.openxmlformats.org/presentationml/2006/ole">
              <p:oleObj spid="_x0000_s95239" name="Formula" r:id="rId9" imgW="2426400" imgH="330840" progId="">
                <p:embed/>
              </p:oleObj>
            </a:graphicData>
          </a:graphic>
        </p:graphicFrame>
        <p:graphicFrame>
          <p:nvGraphicFramePr>
            <p:cNvPr id="45" name="对象 44"/>
            <p:cNvGraphicFramePr>
              <a:graphicFrameLocks noChangeAspect="1"/>
            </p:cNvGraphicFramePr>
            <p:nvPr/>
          </p:nvGraphicFramePr>
          <p:xfrm>
            <a:off x="3143240" y="4441827"/>
            <a:ext cx="4972050" cy="655638"/>
          </p:xfrm>
          <a:graphic>
            <a:graphicData uri="http://schemas.openxmlformats.org/presentationml/2006/ole">
              <p:oleObj spid="_x0000_s95241" name="Formula" r:id="rId10" imgW="2507760" imgH="330840" progId="">
                <p:embed/>
              </p:oleObj>
            </a:graphicData>
          </a:graphic>
        </p:graphicFrame>
      </p:grpSp>
      <p:sp>
        <p:nvSpPr>
          <p:cNvPr id="46" name="椭圆 45"/>
          <p:cNvSpPr/>
          <p:nvPr/>
        </p:nvSpPr>
        <p:spPr>
          <a:xfrm>
            <a:off x="7715272" y="1928802"/>
            <a:ext cx="714380" cy="57150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标注 46"/>
          <p:cNvSpPr/>
          <p:nvPr/>
        </p:nvSpPr>
        <p:spPr>
          <a:xfrm>
            <a:off x="4929190" y="785794"/>
            <a:ext cx="3071834" cy="1000132"/>
          </a:xfrm>
          <a:prstGeom prst="wedgeRoundRectCallout">
            <a:avLst>
              <a:gd name="adj1" fmla="val 56194"/>
              <a:gd name="adj2" fmla="val 60481"/>
              <a:gd name="adj3" fmla="val 16667"/>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C00000"/>
                </a:solidFill>
              </a:rPr>
              <a:t>the service rate of the L streams are coupled together because of the </a:t>
            </a:r>
            <a:r>
              <a:rPr lang="en-US" altLang="zh-CN" dirty="0" err="1" smtClean="0">
                <a:solidFill>
                  <a:srgbClr val="C00000"/>
                </a:solidFill>
              </a:rPr>
              <a:t>precoder</a:t>
            </a:r>
            <a:r>
              <a:rPr lang="en-US" altLang="zh-CN" dirty="0" smtClean="0">
                <a:solidFill>
                  <a:srgbClr val="C00000"/>
                </a:solidFill>
              </a:rPr>
              <a:t> </a:t>
            </a:r>
            <a:r>
              <a:rPr lang="en-US" altLang="zh-CN" b="1" dirty="0" smtClean="0">
                <a:solidFill>
                  <a:srgbClr val="C00000"/>
                </a:solidFill>
              </a:rPr>
              <a:t>P</a:t>
            </a:r>
            <a:endParaRPr lang="zh-CN" altLang="en-US" b="1" dirty="0">
              <a:solidFill>
                <a:srgbClr val="C00000"/>
              </a:solidFill>
            </a:endParaRPr>
          </a:p>
        </p:txBody>
      </p:sp>
      <p:sp>
        <p:nvSpPr>
          <p:cNvPr id="48" name="椭圆 47"/>
          <p:cNvSpPr/>
          <p:nvPr/>
        </p:nvSpPr>
        <p:spPr>
          <a:xfrm>
            <a:off x="7572396" y="2643182"/>
            <a:ext cx="571504" cy="5000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428596" y="5357802"/>
            <a:ext cx="8429684" cy="1285908"/>
            <a:chOff x="428596" y="5357802"/>
            <a:chExt cx="8429684" cy="1285908"/>
          </a:xfrm>
        </p:grpSpPr>
        <p:sp>
          <p:nvSpPr>
            <p:cNvPr id="50" name="矩形标注 49"/>
            <p:cNvSpPr/>
            <p:nvPr/>
          </p:nvSpPr>
          <p:spPr>
            <a:xfrm>
              <a:off x="428596" y="5357802"/>
              <a:ext cx="8429684" cy="1285908"/>
            </a:xfrm>
            <a:prstGeom prst="wedgeRectCallout">
              <a:avLst>
                <a:gd name="adj1" fmla="val 53171"/>
                <a:gd name="adj2" fmla="val -30356"/>
              </a:avLst>
            </a:prstGeom>
            <a:solidFill>
              <a:schemeClr val="bg1"/>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Optimization problem: </a:t>
              </a:r>
              <a:r>
                <a:rPr lang="en-US" altLang="zh-CN" sz="2000" b="1" dirty="0" smtClean="0">
                  <a:solidFill>
                    <a:srgbClr val="C00000"/>
                  </a:solidFill>
                  <a:effectLst>
                    <a:outerShdw blurRad="38100" dist="38100" dir="2700000" algn="tl">
                      <a:srgbClr val="000000">
                        <a:alpha val="43137"/>
                      </a:srgbClr>
                    </a:outerShdw>
                  </a:effectLst>
                </a:rPr>
                <a:t>Delay Optimal Policy</a:t>
              </a:r>
            </a:p>
            <a:p>
              <a:pPr algn="just">
                <a:lnSpc>
                  <a:spcPct val="120000"/>
                </a:lnSpc>
              </a:pPr>
              <a:endParaRPr lang="en-US" altLang="zh-CN" sz="2000" b="1" dirty="0" smtClean="0">
                <a:solidFill>
                  <a:srgbClr val="C00000"/>
                </a:solidFill>
                <a:effectLst>
                  <a:outerShdw blurRad="38100" dist="38100" dir="2700000" algn="tl">
                    <a:srgbClr val="000000">
                      <a:alpha val="43137"/>
                    </a:srgbClr>
                  </a:outerShdw>
                </a:effectLst>
              </a:endParaRPr>
            </a:p>
            <a:p>
              <a:pPr algn="just">
                <a:lnSpc>
                  <a:spcPct val="120000"/>
                </a:lnSpc>
              </a:pPr>
              <a:endParaRPr lang="en-US" altLang="zh-CN" sz="2000" b="1" dirty="0" smtClean="0">
                <a:solidFill>
                  <a:srgbClr val="C00000"/>
                </a:solidFill>
                <a:effectLst>
                  <a:outerShdw blurRad="38100" dist="38100" dir="2700000" algn="tl">
                    <a:srgbClr val="000000">
                      <a:alpha val="43137"/>
                    </a:srgbClr>
                  </a:outerShdw>
                </a:effectLst>
              </a:endParaRPr>
            </a:p>
          </p:txBody>
        </p:sp>
        <p:graphicFrame>
          <p:nvGraphicFramePr>
            <p:cNvPr id="55" name="对象 54"/>
            <p:cNvGraphicFramePr>
              <a:graphicFrameLocks noChangeAspect="1"/>
            </p:cNvGraphicFramePr>
            <p:nvPr/>
          </p:nvGraphicFramePr>
          <p:xfrm>
            <a:off x="2857488" y="5857875"/>
            <a:ext cx="3432175" cy="657225"/>
          </p:xfrm>
          <a:graphic>
            <a:graphicData uri="http://schemas.openxmlformats.org/presentationml/2006/ole">
              <p:oleObj spid="_x0000_s95245" name="Formula" r:id="rId11" imgW="1732320" imgH="331560" progId="">
                <p:embed/>
              </p:oleObj>
            </a:graphicData>
          </a:graphic>
        </p:graphicFrame>
      </p:grpSp>
      <p:sp>
        <p:nvSpPr>
          <p:cNvPr id="56" name="圆角矩形标注 55"/>
          <p:cNvSpPr/>
          <p:nvPr/>
        </p:nvSpPr>
        <p:spPr>
          <a:xfrm>
            <a:off x="2057400" y="4800600"/>
            <a:ext cx="2943228" cy="842978"/>
          </a:xfrm>
          <a:prstGeom prst="wedgeRoundRectCallout">
            <a:avLst>
              <a:gd name="adj1" fmla="val 37907"/>
              <a:gd name="adj2" fmla="val 111274"/>
              <a:gd name="adj3" fmla="val 1666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C00000"/>
                </a:solidFill>
              </a:rPr>
              <a:t>Positive weighting factors</a:t>
            </a:r>
          </a:p>
          <a:p>
            <a:pPr algn="ctr"/>
            <a:r>
              <a:rPr lang="en-US" altLang="zh-CN" b="1" dirty="0" smtClean="0">
                <a:solidFill>
                  <a:srgbClr val="C00000"/>
                </a:solidFill>
              </a:rPr>
              <a:t>(Pareto Optimal Tradeoff)</a:t>
            </a:r>
            <a:endParaRPr lang="zh-CN" altLang="en-US" b="1" dirty="0">
              <a:solidFill>
                <a:srgbClr val="C00000"/>
              </a:solidFill>
            </a:endParaRPr>
          </a:p>
        </p:txBody>
      </p:sp>
      <p:sp>
        <p:nvSpPr>
          <p:cNvPr id="58" name="圆角矩形标注 57"/>
          <p:cNvSpPr/>
          <p:nvPr/>
        </p:nvSpPr>
        <p:spPr>
          <a:xfrm>
            <a:off x="5286380" y="4857760"/>
            <a:ext cx="3000396" cy="714380"/>
          </a:xfrm>
          <a:prstGeom prst="wedgeRoundRectCallout">
            <a:avLst>
              <a:gd name="adj1" fmla="val -37322"/>
              <a:gd name="adj2" fmla="val 126512"/>
              <a:gd name="adj3" fmla="val 1666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C00000"/>
                </a:solidFill>
              </a:rPr>
              <a:t>Lagrange multiplier for the average power constraint</a:t>
            </a:r>
            <a:endParaRPr lang="zh-CN" altLang="en-US" b="1" dirty="0">
              <a:solidFill>
                <a:srgbClr val="C00000"/>
              </a:solidFill>
            </a:endParaRPr>
          </a:p>
        </p:txBody>
      </p:sp>
      <p:sp>
        <p:nvSpPr>
          <p:cNvPr id="52" name="矩形标注 17"/>
          <p:cNvSpPr/>
          <p:nvPr/>
        </p:nvSpPr>
        <p:spPr>
          <a:xfrm>
            <a:off x="5029200" y="2590800"/>
            <a:ext cx="3800500" cy="1676400"/>
          </a:xfrm>
          <a:prstGeom prst="wedgeRectCallout">
            <a:avLst>
              <a:gd name="adj1" fmla="val 56809"/>
              <a:gd name="adj2" fmla="val -24110"/>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Challenges:</a:t>
            </a:r>
          </a:p>
          <a:p>
            <a:pPr marL="457200" indent="-457200">
              <a:lnSpc>
                <a:spcPct val="110000"/>
              </a:lnSpc>
              <a:buFont typeface="Calibri" pitchFamily="34" charset="0"/>
              <a:buChar char="–"/>
            </a:pPr>
            <a:r>
              <a:rPr lang="en-US" altLang="zh-CN" sz="1600" dirty="0" smtClean="0">
                <a:solidFill>
                  <a:schemeClr val="tx1"/>
                </a:solidFill>
              </a:rPr>
              <a:t>Huge dimension of variables </a:t>
            </a:r>
            <a:r>
              <a:rPr lang="en-US" altLang="zh-CN" sz="1600" dirty="0" smtClean="0">
                <a:solidFill>
                  <a:schemeClr val="tx1"/>
                </a:solidFill>
              </a:rPr>
              <a:t>involved</a:t>
            </a:r>
          </a:p>
          <a:p>
            <a:pPr marL="457200" indent="-457200">
              <a:lnSpc>
                <a:spcPct val="110000"/>
              </a:lnSpc>
              <a:buFont typeface="Calibri" pitchFamily="34" charset="0"/>
              <a:buChar char="–"/>
            </a:pPr>
            <a:r>
              <a:rPr lang="en-US" altLang="zh-CN" sz="1600" dirty="0" smtClean="0">
                <a:solidFill>
                  <a:schemeClr val="tx1"/>
                </a:solidFill>
              </a:rPr>
              <a:t>Exponential State Space</a:t>
            </a:r>
            <a:endParaRPr lang="en-US" altLang="zh-CN" sz="1600" dirty="0" smtClean="0">
              <a:solidFill>
                <a:schemeClr val="tx1"/>
              </a:solidFill>
            </a:endParaRPr>
          </a:p>
          <a:p>
            <a:pPr marL="457200" indent="-457200">
              <a:lnSpc>
                <a:spcPct val="110000"/>
              </a:lnSpc>
              <a:buFont typeface="Calibri" pitchFamily="34" charset="0"/>
              <a:buChar char="–"/>
            </a:pPr>
            <a:r>
              <a:rPr lang="en-US" altLang="zh-CN" sz="1600" dirty="0" smtClean="0">
                <a:solidFill>
                  <a:schemeClr val="tx1"/>
                </a:solidFill>
              </a:rPr>
              <a:t>No closed form expression for average delay (in terms of </a:t>
            </a:r>
            <a:r>
              <a:rPr lang="en-US" altLang="zh-CN" sz="1600" dirty="0" err="1" smtClean="0">
                <a:solidFill>
                  <a:schemeClr val="tx1"/>
                </a:solidFill>
              </a:rPr>
              <a:t>precoder</a:t>
            </a:r>
            <a:r>
              <a:rPr lang="en-US" altLang="zh-CN" sz="1600" dirty="0" smtClean="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6"/>
                                        </p:tgtEl>
                                        <p:attrNameLst>
                                          <p:attrName>style.visibility</p:attrName>
                                        </p:attrNameLst>
                                      </p:cBhvr>
                                      <p:to>
                                        <p:strVal val="visible"/>
                                      </p:to>
                                    </p:set>
                                  </p:childTnLst>
                                </p:cTn>
                              </p:par>
                              <p:par>
                                <p:cTn id="16" presetID="22" presetClass="entr" presetSubtype="4"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22" presetClass="entr" presetSubtype="1"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down)">
                                      <p:cBhvr>
                                        <p:cTn id="36" dur="500"/>
                                        <p:tgtEl>
                                          <p:spTgt spid="5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5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additive="base">
                                        <p:cTn id="44" dur="500" fill="hold"/>
                                        <p:tgtEl>
                                          <p:spTgt spid="52"/>
                                        </p:tgtEl>
                                        <p:attrNameLst>
                                          <p:attrName>ppt_x</p:attrName>
                                        </p:attrNameLst>
                                      </p:cBhvr>
                                      <p:tavLst>
                                        <p:tav tm="0">
                                          <p:val>
                                            <p:strVal val="1+#ppt_w/2"/>
                                          </p:val>
                                        </p:tav>
                                        <p:tav tm="100000">
                                          <p:val>
                                            <p:strVal val="#ppt_x"/>
                                          </p:val>
                                        </p:tav>
                                      </p:tavLst>
                                    </p:anim>
                                    <p:anim calcmode="lin" valueType="num">
                                      <p:cBhvr additive="base">
                                        <p:cTn id="45"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6" grpId="0" animBg="1"/>
      <p:bldP spid="47" grpId="0" animBg="1"/>
      <p:bldP spid="48" grpId="0" animBg="1"/>
      <p:bldP spid="56" grpId="0" animBg="1"/>
      <p:bldP spid="58" grpId="0" animBg="1"/>
      <p:bldP spid="52"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1414170" cy="523220"/>
            </a:xfrm>
            <a:prstGeom prst="rect">
              <a:avLst/>
            </a:prstGeom>
            <a:noFill/>
          </p:spPr>
          <p:txBody>
            <a:bodyPr wrap="none" rtlCol="0">
              <a:spAutoFit/>
            </a:bodyPr>
            <a:lstStyle/>
            <a:p>
              <a:r>
                <a:rPr lang="en-US" altLang="zh-CN" sz="2800" b="1" dirty="0" smtClean="0">
                  <a:latin typeface="Comic Sans MS" pitchFamily="66" charset="0"/>
                </a:rPr>
                <a:t>Outline</a:t>
              </a:r>
              <a:endParaRPr lang="zh-CN" altLang="en-US" sz="2800" b="1" dirty="0">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24</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TextBox 11"/>
          <p:cNvSpPr txBox="1"/>
          <p:nvPr/>
        </p:nvSpPr>
        <p:spPr>
          <a:xfrm>
            <a:off x="285720" y="1285860"/>
            <a:ext cx="8501122" cy="5970865"/>
          </a:xfrm>
          <a:prstGeom prst="rect">
            <a:avLst/>
          </a:prstGeom>
          <a:noFill/>
        </p:spPr>
        <p:txBody>
          <a:bodyPr wrap="square" rtlCol="0">
            <a:spAutoFit/>
          </a:bodyPr>
          <a:lstStyle/>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Introduction</a:t>
            </a:r>
          </a:p>
          <a:p>
            <a:pPr marL="514350" indent="-514350">
              <a:lnSpc>
                <a:spcPct val="150000"/>
              </a:lnSpc>
              <a:buFont typeface="Wingdings" pitchFamily="2" charset="2"/>
              <a:buChar char="M"/>
              <a:tabLst>
                <a:tab pos="6719888" algn="l"/>
              </a:tabLst>
            </a:pPr>
            <a:r>
              <a:rPr lang="en-US" altLang="zh-CN" sz="2400" b="1" dirty="0" smtClean="0">
                <a:solidFill>
                  <a:schemeClr val="accent1">
                    <a:lumMod val="40000"/>
                    <a:lumOff val="60000"/>
                  </a:schemeClr>
                </a:solidFill>
                <a:latin typeface="Comic Sans MS" pitchFamily="66" charset="0"/>
              </a:rPr>
              <a:t>System Model</a:t>
            </a:r>
          </a:p>
          <a:p>
            <a:pPr marL="514350" indent="-514350">
              <a:lnSpc>
                <a:spcPct val="150000"/>
              </a:lnSpc>
              <a:buFont typeface="Wingdings" pitchFamily="2" charset="2"/>
              <a:buChar char="M"/>
            </a:pPr>
            <a:r>
              <a:rPr lang="en-US" altLang="zh-CN" sz="2800" b="1" dirty="0" smtClean="0">
                <a:solidFill>
                  <a:schemeClr val="accent6">
                    <a:lumMod val="75000"/>
                  </a:schemeClr>
                </a:solidFill>
                <a:effectLst>
                  <a:outerShdw blurRad="38100" dist="38100" dir="2700000" algn="tl">
                    <a:srgbClr val="000000">
                      <a:alpha val="43137"/>
                    </a:srgbClr>
                  </a:outerShdw>
                </a:effectLst>
                <a:latin typeface="Comic Sans MS" pitchFamily="66" charset="0"/>
              </a:rPr>
              <a:t>Markov Decision Problem </a:t>
            </a:r>
            <a:r>
              <a:rPr lang="en-US" altLang="zh-CN" sz="2800" b="1" dirty="0" smtClean="0">
                <a:solidFill>
                  <a:schemeClr val="accent6">
                    <a:lumMod val="75000"/>
                  </a:schemeClr>
                </a:solidFill>
                <a:effectLst>
                  <a:outerShdw blurRad="38100" dist="38100" dir="2700000" algn="tl">
                    <a:srgbClr val="000000">
                      <a:alpha val="43137"/>
                    </a:srgbClr>
                  </a:outerShdw>
                </a:effectLst>
                <a:latin typeface="Comic Sans MS" pitchFamily="66" charset="0"/>
              </a:rPr>
              <a:t>Formulation and Challenges</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Embedded Markov Chain &amp; MDP Formulation</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Bellman Condition &amp; Optimal </a:t>
            </a:r>
            <a:r>
              <a:rPr lang="en-US" altLang="zh-CN" sz="2000" b="1" dirty="0" err="1" smtClean="0">
                <a:solidFill>
                  <a:schemeClr val="tx2"/>
                </a:solidFill>
                <a:latin typeface="Comic Sans MS" pitchFamily="66" charset="0"/>
              </a:rPr>
              <a:t>Precoding</a:t>
            </a:r>
            <a:r>
              <a:rPr lang="en-US" altLang="zh-CN" sz="2000" b="1" dirty="0" smtClean="0">
                <a:solidFill>
                  <a:schemeClr val="tx2"/>
                </a:solidFill>
                <a:latin typeface="Comic Sans MS" pitchFamily="66" charset="0"/>
              </a:rPr>
              <a:t> Structure</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Optimal Power Allocation Policy</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Summary of the Optimal Solution</a:t>
            </a:r>
            <a:endParaRPr lang="en-US" altLang="zh-CN" sz="2000" b="1" dirty="0" smtClean="0">
              <a:solidFill>
                <a:schemeClr val="tx2"/>
              </a:solidFill>
              <a:latin typeface="Comic Sans MS" pitchFamily="66" charset="0"/>
            </a:endParaRP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Multi-level </a:t>
            </a:r>
            <a:r>
              <a:rPr lang="en-US" altLang="zh-CN" sz="2400" b="1" dirty="0" smtClean="0">
                <a:solidFill>
                  <a:schemeClr val="accent1">
                    <a:lumMod val="40000"/>
                    <a:lumOff val="60000"/>
                  </a:schemeClr>
                </a:solidFill>
                <a:latin typeface="Comic Sans MS" pitchFamily="66" charset="0"/>
              </a:rPr>
              <a:t>Water-filling </a:t>
            </a:r>
            <a:r>
              <a:rPr lang="en-US" altLang="zh-CN" sz="2400" b="1" dirty="0" smtClean="0">
                <a:solidFill>
                  <a:schemeClr val="accent1">
                    <a:lumMod val="40000"/>
                    <a:lumOff val="60000"/>
                  </a:schemeClr>
                </a:solidFill>
                <a:latin typeface="Comic Sans MS" pitchFamily="66" charset="0"/>
              </a:rPr>
              <a:t>Solution</a:t>
            </a:r>
            <a:endParaRPr lang="en-US" altLang="zh-CN" sz="2400" b="1" dirty="0" smtClean="0">
              <a:solidFill>
                <a:schemeClr val="accent1">
                  <a:lumMod val="40000"/>
                  <a:lumOff val="60000"/>
                </a:schemeClr>
              </a:solidFill>
              <a:latin typeface="Comic Sans MS" pitchFamily="66" charset="0"/>
            </a:endParaRP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Numerical Results</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Conclusion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6628738" cy="523220"/>
            </a:xfrm>
            <a:prstGeom prst="rect">
              <a:avLst/>
            </a:prstGeom>
            <a:noFill/>
          </p:spPr>
          <p:txBody>
            <a:bodyPr wrap="none" rtlCol="0">
              <a:spAutoFit/>
            </a:bodyPr>
            <a:lstStyle/>
            <a:p>
              <a:r>
                <a:rPr lang="en-US" altLang="zh-CN" sz="2800" b="1" dirty="0" smtClean="0">
                  <a:latin typeface="Comic Sans MS" pitchFamily="66" charset="0"/>
                </a:rPr>
                <a:t>Markov Decision Problem Formulation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25</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000" b="1" dirty="0" smtClean="0">
                <a:solidFill>
                  <a:schemeClr val="tx2"/>
                </a:solidFill>
                <a:latin typeface="Comic Sans MS" pitchFamily="66" charset="0"/>
              </a:rPr>
              <a:t>Overview of MDP (Stochastic Dynamic Programming)</a:t>
            </a:r>
          </a:p>
          <a:p>
            <a:pPr marL="285750" indent="-285750">
              <a:spcBef>
                <a:spcPct val="20000"/>
              </a:spcBef>
            </a:pPr>
            <a:endParaRPr lang="en-US" altLang="zh-TW" sz="2000" dirty="0" smtClean="0">
              <a:ea typeface="新細明體" pitchFamily="18" charset="-120"/>
            </a:endParaRPr>
          </a:p>
          <a:p>
            <a:pPr marL="1200150" lvl="2" indent="-285750">
              <a:spcBef>
                <a:spcPct val="20000"/>
              </a:spcBef>
              <a:buFont typeface="Arial" pitchFamily="34" charset="0"/>
              <a:buChar char="–"/>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sp>
        <p:nvSpPr>
          <p:cNvPr id="11" name="矩形标注 10"/>
          <p:cNvSpPr/>
          <p:nvPr/>
        </p:nvSpPr>
        <p:spPr>
          <a:xfrm>
            <a:off x="642910" y="1714488"/>
            <a:ext cx="7929618" cy="1214446"/>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Key Idea: </a:t>
            </a:r>
            <a:r>
              <a:rPr lang="en-US" altLang="zh-CN" sz="2000" b="1" dirty="0" smtClean="0">
                <a:solidFill>
                  <a:srgbClr val="C00000"/>
                </a:solidFill>
                <a:effectLst>
                  <a:outerShdw blurRad="38100" dist="38100" dir="2700000" algn="tl">
                    <a:srgbClr val="000000">
                      <a:alpha val="43137"/>
                    </a:srgbClr>
                  </a:outerShdw>
                </a:effectLst>
              </a:rPr>
              <a:t>Divide-and-Conquer</a:t>
            </a:r>
          </a:p>
          <a:p>
            <a:pPr>
              <a:lnSpc>
                <a:spcPct val="110000"/>
              </a:lnSpc>
            </a:pPr>
            <a:r>
              <a:rPr lang="en-US" altLang="zh-CN" sz="2000" dirty="0" smtClean="0">
                <a:solidFill>
                  <a:schemeClr val="tx1"/>
                </a:solidFill>
              </a:rPr>
              <a:t>To break a large problem (optimization over the policy space) into smaller problem (optimization over a control action at a stage).</a:t>
            </a:r>
            <a:endParaRPr lang="zh-CN" alt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6628738" cy="523220"/>
            </a:xfrm>
            <a:prstGeom prst="rect">
              <a:avLst/>
            </a:prstGeom>
            <a:noFill/>
          </p:spPr>
          <p:txBody>
            <a:bodyPr wrap="none" rtlCol="0">
              <a:spAutoFit/>
            </a:bodyPr>
            <a:lstStyle/>
            <a:p>
              <a:r>
                <a:rPr lang="en-US" altLang="zh-CN" sz="2800" b="1" dirty="0" smtClean="0">
                  <a:latin typeface="Comic Sans MS" pitchFamily="66" charset="0"/>
                </a:rPr>
                <a:t>Markov Decision Problem Formulation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26</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000" b="1" dirty="0" smtClean="0">
                <a:solidFill>
                  <a:schemeClr val="tx2"/>
                </a:solidFill>
                <a:latin typeface="Comic Sans MS" pitchFamily="66" charset="0"/>
              </a:rPr>
              <a:t>Specification of an Infinite Horizon Markov Decision Problem</a:t>
            </a:r>
            <a:endParaRPr lang="en-US" altLang="zh-TW" sz="2000" dirty="0" smtClean="0">
              <a:ea typeface="新細明體" pitchFamily="18" charset="-120"/>
            </a:endParaRPr>
          </a:p>
          <a:p>
            <a:pPr marL="742950" lvl="1" indent="-285750">
              <a:spcBef>
                <a:spcPts val="600"/>
              </a:spcBef>
              <a:buFont typeface="Arial" pitchFamily="34" charset="0"/>
              <a:buChar char="–"/>
            </a:pPr>
            <a:r>
              <a:rPr lang="en-US" altLang="zh-TW" sz="2000" b="1" dirty="0" smtClean="0">
                <a:ea typeface="新細明體" pitchFamily="18" charset="-120"/>
              </a:rPr>
              <a:t>Decisions are made at points of time – decision epochs</a:t>
            </a:r>
          </a:p>
          <a:p>
            <a:pPr marL="742950" lvl="1" indent="-285750">
              <a:spcBef>
                <a:spcPts val="600"/>
              </a:spcBef>
              <a:buFont typeface="Arial" pitchFamily="34" charset="0"/>
              <a:buChar char="–"/>
            </a:pPr>
            <a:r>
              <a:rPr lang="en-US" altLang="zh-TW" sz="2000" b="1" dirty="0" smtClean="0">
                <a:ea typeface="新細明體" pitchFamily="18" charset="-120"/>
              </a:rPr>
              <a:t>System state and Control Action Space</a:t>
            </a:r>
            <a:r>
              <a:rPr lang="en-US" altLang="zh-TW" sz="2000" dirty="0" smtClean="0">
                <a:ea typeface="新細明體" pitchFamily="18" charset="-120"/>
              </a:rPr>
              <a:t>:</a:t>
            </a:r>
          </a:p>
          <a:p>
            <a:pPr marL="1200150" lvl="2" indent="-285750">
              <a:spcBef>
                <a:spcPts val="600"/>
              </a:spcBef>
              <a:buFont typeface="Arial" pitchFamily="34" charset="0"/>
              <a:buChar char="–"/>
            </a:pPr>
            <a:r>
              <a:rPr lang="en-US" altLang="zh-TW" sz="2000" dirty="0" smtClean="0">
                <a:ea typeface="新細明體" pitchFamily="18" charset="-120"/>
              </a:rPr>
              <a:t>At the t-</a:t>
            </a:r>
            <a:r>
              <a:rPr lang="en-US" altLang="zh-TW" sz="2000" dirty="0" err="1" smtClean="0">
                <a:ea typeface="新細明體" pitchFamily="18" charset="-120"/>
              </a:rPr>
              <a:t>th</a:t>
            </a:r>
            <a:r>
              <a:rPr lang="en-US" altLang="zh-TW" sz="2000" dirty="0" smtClean="0">
                <a:ea typeface="新細明體" pitchFamily="18" charset="-120"/>
              </a:rPr>
              <a:t> decision epoch, the system occupies a state          </a:t>
            </a:r>
          </a:p>
          <a:p>
            <a:pPr marL="1200150" lvl="2" indent="-285750">
              <a:spcBef>
                <a:spcPts val="600"/>
              </a:spcBef>
              <a:buFont typeface="Arial" pitchFamily="34" charset="0"/>
              <a:buChar char="–"/>
            </a:pPr>
            <a:r>
              <a:rPr lang="en-US" altLang="zh-TW" sz="2000" dirty="0" smtClean="0">
                <a:ea typeface="新細明體" pitchFamily="18" charset="-120"/>
              </a:rPr>
              <a:t>The controller observes the current state and applies an action </a:t>
            </a:r>
          </a:p>
          <a:p>
            <a:pPr marL="742950" lvl="1" indent="-285750">
              <a:spcBef>
                <a:spcPts val="600"/>
              </a:spcBef>
              <a:buFont typeface="Arial" pitchFamily="34" charset="0"/>
              <a:buChar char="–"/>
            </a:pPr>
            <a:r>
              <a:rPr lang="en-US" altLang="zh-TW" sz="2000" b="1" dirty="0" smtClean="0">
                <a:ea typeface="新細明體" pitchFamily="18" charset="-120"/>
              </a:rPr>
              <a:t>Per-stage Reward &amp; Transition Probability</a:t>
            </a:r>
          </a:p>
          <a:p>
            <a:pPr marL="1200150" lvl="2" indent="-285750">
              <a:spcBef>
                <a:spcPts val="600"/>
              </a:spcBef>
              <a:buFont typeface="Arial" pitchFamily="34" charset="0"/>
              <a:buChar char="–"/>
            </a:pPr>
            <a:r>
              <a:rPr lang="en-US" altLang="zh-TW" sz="2000" dirty="0" smtClean="0">
                <a:ea typeface="新細明體" pitchFamily="18" charset="-120"/>
              </a:rPr>
              <a:t>By choosing action           the system receives a reward    </a:t>
            </a:r>
          </a:p>
          <a:p>
            <a:pPr marL="1200150" lvl="2" indent="-285750">
              <a:spcBef>
                <a:spcPts val="600"/>
              </a:spcBef>
              <a:buFont typeface="Arial" pitchFamily="34" charset="0"/>
              <a:buChar char="–"/>
            </a:pPr>
            <a:r>
              <a:rPr lang="en-US" altLang="zh-TW" sz="2000" dirty="0" smtClean="0">
                <a:ea typeface="新細明體" pitchFamily="18" charset="-120"/>
              </a:rPr>
              <a:t>The system state at the next epoch is determined by a transition probability kernel</a:t>
            </a:r>
          </a:p>
          <a:p>
            <a:pPr marL="742950" lvl="1" indent="-285750">
              <a:spcBef>
                <a:spcPts val="600"/>
              </a:spcBef>
              <a:buFont typeface="Arial" pitchFamily="34" charset="0"/>
              <a:buChar char="–"/>
            </a:pPr>
            <a:r>
              <a:rPr lang="en-US" altLang="zh-TW" sz="2000" b="1" dirty="0" smtClean="0">
                <a:ea typeface="新細明體" pitchFamily="18" charset="-120"/>
              </a:rPr>
              <a:t>Stationary</a:t>
            </a:r>
            <a:r>
              <a:rPr lang="en-US" altLang="zh-TW" sz="2000" b="1" dirty="0" smtClean="0">
                <a:ea typeface="新細明體" pitchFamily="18" charset="-120"/>
              </a:rPr>
              <a:t> Control Policy</a:t>
            </a:r>
            <a:r>
              <a:rPr lang="en-US" altLang="zh-TW" sz="2000" b="1" dirty="0" smtClean="0">
                <a:ea typeface="新細明體" pitchFamily="18" charset="-120"/>
              </a:rPr>
              <a:t>: </a:t>
            </a:r>
          </a:p>
          <a:p>
            <a:pPr marL="1200150" lvl="2" indent="-285750">
              <a:spcBef>
                <a:spcPts val="600"/>
              </a:spcBef>
              <a:buFont typeface="Arial" pitchFamily="34" charset="0"/>
              <a:buChar char="–"/>
            </a:pPr>
            <a:r>
              <a:rPr lang="en-US" altLang="zh-TW" sz="2000" dirty="0" smtClean="0">
                <a:ea typeface="新細明體" pitchFamily="18" charset="-120"/>
              </a:rPr>
              <a:t>The set of actions for all system state realizations </a:t>
            </a:r>
          </a:p>
          <a:p>
            <a:pPr marL="742950" lvl="1" indent="-285750">
              <a:spcBef>
                <a:spcPts val="600"/>
              </a:spcBef>
              <a:buFont typeface="Arial" pitchFamily="34" charset="0"/>
              <a:buChar char="–"/>
            </a:pPr>
            <a:r>
              <a:rPr lang="en-US" altLang="zh-TW" sz="2000" b="1" dirty="0" smtClean="0">
                <a:ea typeface="新細明體" pitchFamily="18" charset="-120"/>
              </a:rPr>
              <a:t>The Optimization Problem:</a:t>
            </a:r>
          </a:p>
          <a:p>
            <a:pPr marL="1200150" lvl="2" indent="-285750">
              <a:spcBef>
                <a:spcPts val="600"/>
              </a:spcBef>
              <a:buFont typeface="Arial" pitchFamily="34" charset="0"/>
              <a:buChar char="–"/>
            </a:pPr>
            <a:r>
              <a:rPr lang="en-US" altLang="zh-TW" sz="2000" dirty="0" smtClean="0">
                <a:ea typeface="新細明體" pitchFamily="18" charset="-120"/>
              </a:rPr>
              <a:t>Average Reward </a:t>
            </a:r>
          </a:p>
          <a:p>
            <a:pPr marL="1200150" lvl="2" indent="-285750">
              <a:spcBef>
                <a:spcPts val="600"/>
              </a:spcBef>
              <a:buFont typeface="Arial" pitchFamily="34" charset="0"/>
              <a:buChar char="–"/>
            </a:pPr>
            <a:r>
              <a:rPr lang="en-US" altLang="zh-TW" sz="2000" dirty="0" smtClean="0">
                <a:ea typeface="新細明體" pitchFamily="18" charset="-120"/>
              </a:rPr>
              <a:t>Optimal Policy</a:t>
            </a:r>
          </a:p>
          <a:p>
            <a:pPr marL="1200150" lvl="2" indent="-285750">
              <a:lnSpc>
                <a:spcPct val="110000"/>
              </a:lnSpc>
              <a:buFont typeface="Arial" pitchFamily="34" charset="0"/>
              <a:buChar char="–"/>
            </a:pPr>
            <a:endParaRPr lang="en-US" altLang="zh-TW" sz="2000" dirty="0" smtClean="0">
              <a:ea typeface="新細明體" pitchFamily="18" charset="-120"/>
            </a:endParaRPr>
          </a:p>
          <a:p>
            <a:pPr marL="514350" indent="-514350">
              <a:lnSpc>
                <a:spcPct val="150000"/>
              </a:lnSpc>
              <a:spcBef>
                <a:spcPct val="20000"/>
              </a:spcBef>
              <a:buFont typeface="Wingdings" pitchFamily="2" charset="2"/>
              <a:buChar char="M"/>
              <a:defRPr/>
            </a:pPr>
            <a:endParaRPr lang="en-US" altLang="zh-CN" sz="2000" b="1" dirty="0" smtClean="0">
              <a:solidFill>
                <a:schemeClr val="tx2"/>
              </a:solidFill>
              <a:latin typeface="Comic Sans MS" pitchFamily="66" charset="0"/>
            </a:endParaRPr>
          </a:p>
          <a:p>
            <a:pPr marL="285750" indent="-285750">
              <a:spcBef>
                <a:spcPct val="20000"/>
              </a:spcBef>
            </a:pPr>
            <a:endParaRPr lang="en-US" altLang="zh-TW" sz="2000" dirty="0" smtClean="0">
              <a:ea typeface="新細明體" pitchFamily="18" charset="-120"/>
            </a:endParaRPr>
          </a:p>
          <a:p>
            <a:pPr marL="1200150" lvl="2" indent="-285750">
              <a:spcBef>
                <a:spcPct val="20000"/>
              </a:spcBef>
              <a:buFont typeface="Arial" pitchFamily="34" charset="0"/>
              <a:buChar char="–"/>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graphicFrame>
        <p:nvGraphicFramePr>
          <p:cNvPr id="116746" name="Object 10"/>
          <p:cNvGraphicFramePr>
            <a:graphicFrameLocks noChangeAspect="1"/>
          </p:cNvGraphicFramePr>
          <p:nvPr/>
        </p:nvGraphicFramePr>
        <p:xfrm>
          <a:off x="7412059" y="2520040"/>
          <a:ext cx="231775" cy="279400"/>
        </p:xfrm>
        <a:graphic>
          <a:graphicData uri="http://schemas.openxmlformats.org/presentationml/2006/ole">
            <p:oleObj spid="_x0000_s116746" name="Formula" r:id="rId4" imgW="117720" imgH="140040" progId="">
              <p:embed/>
            </p:oleObj>
          </a:graphicData>
        </a:graphic>
      </p:graphicFrame>
      <p:graphicFrame>
        <p:nvGraphicFramePr>
          <p:cNvPr id="116747" name="Object 11"/>
          <p:cNvGraphicFramePr>
            <a:graphicFrameLocks noChangeAspect="1"/>
          </p:cNvGraphicFramePr>
          <p:nvPr/>
        </p:nvGraphicFramePr>
        <p:xfrm>
          <a:off x="8200824" y="2886524"/>
          <a:ext cx="271463" cy="279400"/>
        </p:xfrm>
        <a:graphic>
          <a:graphicData uri="http://schemas.openxmlformats.org/presentationml/2006/ole">
            <p:oleObj spid="_x0000_s116747" name="Formula" r:id="rId5" imgW="137160" imgH="140400" progId="">
              <p:embed/>
            </p:oleObj>
          </a:graphicData>
        </a:graphic>
      </p:graphicFrame>
      <p:graphicFrame>
        <p:nvGraphicFramePr>
          <p:cNvPr id="116751" name="Object 15"/>
          <p:cNvGraphicFramePr>
            <a:graphicFrameLocks noChangeAspect="1"/>
          </p:cNvGraphicFramePr>
          <p:nvPr/>
        </p:nvGraphicFramePr>
        <p:xfrm>
          <a:off x="3685716" y="3645127"/>
          <a:ext cx="271463" cy="279400"/>
        </p:xfrm>
        <a:graphic>
          <a:graphicData uri="http://schemas.openxmlformats.org/presentationml/2006/ole">
            <p:oleObj spid="_x0000_s116751" name="Formula" r:id="rId6" imgW="137160" imgH="140400" progId="">
              <p:embed/>
            </p:oleObj>
          </a:graphicData>
        </a:graphic>
      </p:graphicFrame>
      <p:graphicFrame>
        <p:nvGraphicFramePr>
          <p:cNvPr id="116752" name="Object 16"/>
          <p:cNvGraphicFramePr>
            <a:graphicFrameLocks noChangeAspect="1"/>
          </p:cNvGraphicFramePr>
          <p:nvPr/>
        </p:nvGraphicFramePr>
        <p:xfrm>
          <a:off x="7277126" y="3631064"/>
          <a:ext cx="1009650" cy="292100"/>
        </p:xfrm>
        <a:graphic>
          <a:graphicData uri="http://schemas.openxmlformats.org/presentationml/2006/ole">
            <p:oleObj spid="_x0000_s116752" name="Formula" r:id="rId7" imgW="507600" imgH="145440" progId="">
              <p:embed/>
            </p:oleObj>
          </a:graphicData>
        </a:graphic>
      </p:graphicFrame>
      <p:graphicFrame>
        <p:nvGraphicFramePr>
          <p:cNvPr id="116753" name="Object 17"/>
          <p:cNvGraphicFramePr>
            <a:graphicFrameLocks noChangeAspect="1"/>
          </p:cNvGraphicFramePr>
          <p:nvPr/>
        </p:nvGraphicFramePr>
        <p:xfrm>
          <a:off x="3565531" y="4323670"/>
          <a:ext cx="1792287" cy="292100"/>
        </p:xfrm>
        <a:graphic>
          <a:graphicData uri="http://schemas.openxmlformats.org/presentationml/2006/ole">
            <p:oleObj spid="_x0000_s116753" name="Formula" r:id="rId8" imgW="901800" imgH="145440" progId="">
              <p:embed/>
            </p:oleObj>
          </a:graphicData>
        </a:graphic>
      </p:graphicFrame>
      <p:graphicFrame>
        <p:nvGraphicFramePr>
          <p:cNvPr id="116757" name="Object 21"/>
          <p:cNvGraphicFramePr>
            <a:graphicFrameLocks noChangeAspect="1"/>
          </p:cNvGraphicFramePr>
          <p:nvPr/>
        </p:nvGraphicFramePr>
        <p:xfrm>
          <a:off x="4267200" y="6425878"/>
          <a:ext cx="1219200" cy="432122"/>
        </p:xfrm>
        <a:graphic>
          <a:graphicData uri="http://schemas.openxmlformats.org/presentationml/2006/ole">
            <p:oleObj spid="_x0000_s116757" name="Equation" r:id="rId9" imgW="1003300" imgH="355600" progId="Equation.DSMT4">
              <p:embed/>
            </p:oleObj>
          </a:graphicData>
        </a:graphic>
      </p:graphicFrame>
      <p:pic>
        <p:nvPicPr>
          <p:cNvPr id="18" name="Picture 17"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6826250" y="5105400"/>
            <a:ext cx="1333500" cy="3048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4267200" y="5638800"/>
            <a:ext cx="3771900" cy="747684"/>
          </a:xfrm>
          <a:prstGeom prst="rect">
            <a:avLst/>
          </a:prstGeom>
          <a:ln>
            <a:solidFill>
              <a:srgbClr val="FF0000"/>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Rectangle 12"/>
          <p:cNvSpPr/>
          <p:nvPr/>
        </p:nvSpPr>
        <p:spPr>
          <a:xfrm>
            <a:off x="428596" y="1219200"/>
            <a:ext cx="8382000" cy="505588"/>
          </a:xfrm>
          <a:prstGeom prst="rect">
            <a:avLst/>
          </a:prstGeom>
        </p:spPr>
        <p:txBody>
          <a:bodyPr wrap="square">
            <a:spAutoFit/>
          </a:bodyPr>
          <a:lstStyle/>
          <a:p>
            <a:pPr marL="514350" indent="-514350">
              <a:lnSpc>
                <a:spcPct val="150000"/>
              </a:lnSpc>
              <a:spcBef>
                <a:spcPct val="20000"/>
              </a:spcBef>
              <a:buFont typeface="Wingdings" pitchFamily="2" charset="2"/>
              <a:buChar char="M"/>
              <a:defRPr/>
            </a:pPr>
            <a:r>
              <a:rPr lang="en-US" altLang="zh-CN" sz="2000" b="1" dirty="0" smtClean="0">
                <a:solidFill>
                  <a:schemeClr val="tx2"/>
                </a:solidFill>
                <a:latin typeface="Comic Sans MS" pitchFamily="66" charset="0"/>
              </a:rPr>
              <a:t>Solution of an Markov Decision Problem</a:t>
            </a:r>
            <a:endParaRPr lang="en-US" altLang="zh-TW" sz="1400" b="1" i="1" dirty="0" smtClean="0">
              <a:ea typeface="新細明體" pitchFamily="18" charset="-120"/>
            </a:endParaRPr>
          </a:p>
        </p:txBody>
      </p:sp>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6628738" cy="523220"/>
            </a:xfrm>
            <a:prstGeom prst="rect">
              <a:avLst/>
            </a:prstGeom>
            <a:noFill/>
          </p:spPr>
          <p:txBody>
            <a:bodyPr wrap="none" rtlCol="0">
              <a:spAutoFit/>
            </a:bodyPr>
            <a:lstStyle/>
            <a:p>
              <a:r>
                <a:rPr lang="en-US" altLang="zh-CN" sz="2800" b="1" dirty="0" smtClean="0">
                  <a:latin typeface="Comic Sans MS" pitchFamily="66" charset="0"/>
                </a:rPr>
                <a:t>Markov Decision Problem Formulation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27</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Object 10"/>
          <p:cNvGraphicFramePr>
            <a:graphicFrameLocks noChangeAspect="1"/>
          </p:cNvGraphicFramePr>
          <p:nvPr/>
        </p:nvGraphicFramePr>
        <p:xfrm>
          <a:off x="4343400" y="3276600"/>
          <a:ext cx="419100" cy="228600"/>
        </p:xfrm>
        <a:graphic>
          <a:graphicData uri="http://schemas.openxmlformats.org/presentationml/2006/ole">
            <p:oleObj spid="_x0000_s30722" name="Equation" r:id="rId4" imgW="0" imgH="0" progId="Equation.DSMT4">
              <p:embed/>
            </p:oleObj>
          </a:graphicData>
        </a:graphic>
      </p:graphicFrame>
      <p:graphicFrame>
        <p:nvGraphicFramePr>
          <p:cNvPr id="41987" name="Object 3"/>
          <p:cNvGraphicFramePr>
            <a:graphicFrameLocks noChangeAspect="1"/>
          </p:cNvGraphicFramePr>
          <p:nvPr/>
        </p:nvGraphicFramePr>
        <p:xfrm>
          <a:off x="6781800" y="2667000"/>
          <a:ext cx="419100" cy="228600"/>
        </p:xfrm>
        <a:graphic>
          <a:graphicData uri="http://schemas.openxmlformats.org/presentationml/2006/ole">
            <p:oleObj spid="_x0000_s30723" name="Equation" r:id="rId5" imgW="0" imgH="0" progId="Equation.DSMT4">
              <p:embed/>
            </p:oleObj>
          </a:graphicData>
        </a:graphic>
      </p:graphicFrame>
      <p:graphicFrame>
        <p:nvGraphicFramePr>
          <p:cNvPr id="14" name="Object 13"/>
          <p:cNvGraphicFramePr>
            <a:graphicFrameLocks noChangeAspect="1"/>
          </p:cNvGraphicFramePr>
          <p:nvPr/>
        </p:nvGraphicFramePr>
        <p:xfrm>
          <a:off x="5791200" y="4038600"/>
          <a:ext cx="1206500" cy="254000"/>
        </p:xfrm>
        <a:graphic>
          <a:graphicData uri="http://schemas.openxmlformats.org/presentationml/2006/ole">
            <p:oleObj spid="_x0000_s30724" name="Equation" r:id="rId6" imgW="0" imgH="0" progId="Equation.DSMT4">
              <p:embed/>
            </p:oleObj>
          </a:graphicData>
        </a:graphic>
      </p:graphicFrame>
      <p:graphicFrame>
        <p:nvGraphicFramePr>
          <p:cNvPr id="15" name="Object 14"/>
          <p:cNvGraphicFramePr>
            <a:graphicFrameLocks noChangeAspect="1"/>
          </p:cNvGraphicFramePr>
          <p:nvPr/>
        </p:nvGraphicFramePr>
        <p:xfrm>
          <a:off x="3644900" y="4572000"/>
          <a:ext cx="1879600" cy="457200"/>
        </p:xfrm>
        <a:graphic>
          <a:graphicData uri="http://schemas.openxmlformats.org/presentationml/2006/ole">
            <p:oleObj spid="_x0000_s30725" name="Equation" r:id="rId7" imgW="0" imgH="0" progId="Equation.DSMT4">
              <p:embed/>
            </p:oleObj>
          </a:graphicData>
        </a:graphic>
      </p:graphicFrame>
      <p:graphicFrame>
        <p:nvGraphicFramePr>
          <p:cNvPr id="16" name="Object 15"/>
          <p:cNvGraphicFramePr>
            <a:graphicFrameLocks noChangeAspect="1"/>
          </p:cNvGraphicFramePr>
          <p:nvPr/>
        </p:nvGraphicFramePr>
        <p:xfrm>
          <a:off x="3352800" y="4953000"/>
          <a:ext cx="990600" cy="317500"/>
        </p:xfrm>
        <a:graphic>
          <a:graphicData uri="http://schemas.openxmlformats.org/presentationml/2006/ole">
            <p:oleObj spid="_x0000_s30726" name="Equation" r:id="rId8" imgW="0" imgH="0" progId="Equation.DSMT4">
              <p:embed/>
            </p:oleObj>
          </a:graphicData>
        </a:graphic>
      </p:graphicFrame>
      <p:graphicFrame>
        <p:nvGraphicFramePr>
          <p:cNvPr id="17" name="Object 16"/>
          <p:cNvGraphicFramePr>
            <a:graphicFrameLocks noChangeAspect="1"/>
          </p:cNvGraphicFramePr>
          <p:nvPr/>
        </p:nvGraphicFramePr>
        <p:xfrm>
          <a:off x="2286000" y="5791200"/>
          <a:ext cx="3505200" cy="533400"/>
        </p:xfrm>
        <a:graphic>
          <a:graphicData uri="http://schemas.openxmlformats.org/presentationml/2006/ole">
            <p:oleObj spid="_x0000_s30727" name="Equation" r:id="rId9" imgW="0" imgH="0" progId="Equation.DSMT4">
              <p:embed/>
            </p:oleObj>
          </a:graphicData>
        </a:graphic>
      </p:graphicFrame>
      <p:graphicFrame>
        <p:nvGraphicFramePr>
          <p:cNvPr id="18" name="Object 17"/>
          <p:cNvGraphicFramePr>
            <a:graphicFrameLocks noChangeAspect="1"/>
          </p:cNvGraphicFramePr>
          <p:nvPr/>
        </p:nvGraphicFramePr>
        <p:xfrm>
          <a:off x="6172200" y="2438400"/>
          <a:ext cx="381000" cy="203200"/>
        </p:xfrm>
        <a:graphic>
          <a:graphicData uri="http://schemas.openxmlformats.org/presentationml/2006/ole">
            <p:oleObj spid="_x0000_s30728" name="Equation" r:id="rId10" imgW="0" imgH="0" progId="Equation.DSMT4">
              <p:embed/>
            </p:oleObj>
          </a:graphicData>
        </a:graphic>
      </p:graphicFrame>
      <p:sp>
        <p:nvSpPr>
          <p:cNvPr id="20" name="矩形标注 19"/>
          <p:cNvSpPr/>
          <p:nvPr/>
        </p:nvSpPr>
        <p:spPr>
          <a:xfrm>
            <a:off x="642910" y="1785926"/>
            <a:ext cx="7929618" cy="1214446"/>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Key Criterion: </a:t>
            </a:r>
            <a:r>
              <a:rPr lang="en-US" altLang="zh-CN" sz="2000" b="1" dirty="0" smtClean="0">
                <a:solidFill>
                  <a:srgbClr val="C00000"/>
                </a:solidFill>
                <a:effectLst>
                  <a:outerShdw blurRad="38100" dist="38100" dir="2700000" algn="tl">
                    <a:srgbClr val="000000">
                      <a:alpha val="43137"/>
                    </a:srgbClr>
                  </a:outerShdw>
                </a:effectLst>
              </a:rPr>
              <a:t>Bellman’s Equation</a:t>
            </a:r>
          </a:p>
          <a:p>
            <a:pPr>
              <a:lnSpc>
                <a:spcPct val="110000"/>
              </a:lnSpc>
            </a:pPr>
            <a:r>
              <a:rPr lang="en-US" altLang="zh-TW" sz="2000" dirty="0" smtClean="0">
                <a:solidFill>
                  <a:schemeClr val="tx1"/>
                </a:solidFill>
                <a:ea typeface="新細明體" pitchFamily="18" charset="-120"/>
              </a:rPr>
              <a:t>Under some technical conditions, the optimal value of the problem is given by the solution of the </a:t>
            </a:r>
            <a:r>
              <a:rPr lang="en-US" altLang="zh-TW" sz="2000" b="1" dirty="0" smtClean="0">
                <a:solidFill>
                  <a:schemeClr val="tx1"/>
                </a:solidFill>
                <a:ea typeface="新細明體" pitchFamily="18" charset="-120"/>
              </a:rPr>
              <a:t>Bellman’s Equation</a:t>
            </a:r>
            <a:r>
              <a:rPr lang="en-US" altLang="zh-CN" sz="2000" dirty="0" smtClean="0">
                <a:solidFill>
                  <a:schemeClr val="tx1"/>
                </a:solidFill>
              </a:rPr>
              <a:t>.</a:t>
            </a:r>
            <a:endParaRPr lang="zh-CN" altLang="en-US" sz="2000" dirty="0">
              <a:solidFill>
                <a:schemeClr val="tx1"/>
              </a:solidFill>
            </a:endParaRPr>
          </a:p>
        </p:txBody>
      </p:sp>
      <p:graphicFrame>
        <p:nvGraphicFramePr>
          <p:cNvPr id="30731" name="Object 11"/>
          <p:cNvGraphicFramePr>
            <a:graphicFrameLocks noChangeAspect="1"/>
          </p:cNvGraphicFramePr>
          <p:nvPr/>
        </p:nvGraphicFramePr>
        <p:xfrm>
          <a:off x="825500" y="3276600"/>
          <a:ext cx="7340600" cy="1066800"/>
        </p:xfrm>
        <a:graphic>
          <a:graphicData uri="http://schemas.openxmlformats.org/presentationml/2006/ole">
            <p:oleObj spid="_x0000_s30731" name="Equation" r:id="rId11" imgW="3670300" imgH="533400" progId="Equation.DSMT4">
              <p:embed/>
            </p:oleObj>
          </a:graphicData>
        </a:graphic>
      </p:graphicFrame>
      <p:pic>
        <p:nvPicPr>
          <p:cNvPr id="21" name="Picture 20"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782638" y="4564063"/>
            <a:ext cx="69342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0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000" b="1" dirty="0" smtClean="0">
                <a:solidFill>
                  <a:schemeClr val="tx2"/>
                </a:solidFill>
                <a:latin typeface="Comic Sans MS" pitchFamily="66" charset="0"/>
              </a:rPr>
              <a:t>Infinite Horizon MDP Structure of our </a:t>
            </a:r>
            <a:r>
              <a:rPr lang="en-US" altLang="zh-CN" sz="2000" b="1" dirty="0" err="1" smtClean="0">
                <a:solidFill>
                  <a:schemeClr val="tx2"/>
                </a:solidFill>
                <a:latin typeface="Comic Sans MS" pitchFamily="66" charset="0"/>
              </a:rPr>
              <a:t>Precoder</a:t>
            </a:r>
            <a:r>
              <a:rPr lang="en-US" altLang="zh-CN" sz="2000" b="1" dirty="0" smtClean="0">
                <a:solidFill>
                  <a:schemeClr val="tx2"/>
                </a:solidFill>
                <a:latin typeface="Comic Sans MS" pitchFamily="66" charset="0"/>
              </a:rPr>
              <a:t> Problem</a:t>
            </a:r>
          </a:p>
          <a:p>
            <a:pPr marL="971550" lvl="1" indent="-514350">
              <a:lnSpc>
                <a:spcPct val="150000"/>
              </a:lnSpc>
              <a:spcBef>
                <a:spcPct val="20000"/>
              </a:spcBef>
              <a:buFont typeface="Wingdings" pitchFamily="2" charset="2"/>
              <a:buChar char="M"/>
              <a:defRPr/>
            </a:pPr>
            <a:endParaRPr lang="en-US" altLang="zh-CN" sz="2000" b="1" dirty="0" smtClean="0">
              <a:solidFill>
                <a:schemeClr val="tx2"/>
              </a:solidFill>
            </a:endParaRPr>
          </a:p>
          <a:p>
            <a:pPr marL="971550" lvl="1" indent="-514350">
              <a:lnSpc>
                <a:spcPct val="150000"/>
              </a:lnSpc>
              <a:spcBef>
                <a:spcPct val="20000"/>
              </a:spcBef>
              <a:buFont typeface="Wingdings" pitchFamily="2" charset="2"/>
              <a:buChar char="M"/>
              <a:defRPr/>
            </a:pPr>
            <a:endParaRPr lang="en-US" altLang="zh-CN" sz="2000" b="1" dirty="0" smtClean="0">
              <a:solidFill>
                <a:schemeClr val="tx2"/>
              </a:solidFill>
            </a:endParaRPr>
          </a:p>
          <a:p>
            <a:pPr marL="971550" lvl="1" indent="-514350">
              <a:lnSpc>
                <a:spcPct val="150000"/>
              </a:lnSpc>
              <a:spcBef>
                <a:spcPct val="20000"/>
              </a:spcBef>
              <a:buFont typeface="Wingdings" pitchFamily="2" charset="2"/>
              <a:buChar char="M"/>
              <a:defRPr/>
            </a:pPr>
            <a:endParaRPr lang="en-US" altLang="zh-CN" sz="2000" b="1" dirty="0" smtClean="0">
              <a:solidFill>
                <a:schemeClr val="tx2"/>
              </a:solidFill>
            </a:endParaRPr>
          </a:p>
          <a:p>
            <a:pPr marL="971550" lvl="1" indent="-514350">
              <a:lnSpc>
                <a:spcPct val="150000"/>
              </a:lnSpc>
              <a:spcBef>
                <a:spcPct val="20000"/>
              </a:spcBef>
              <a:buFont typeface="Wingdings" pitchFamily="2" charset="2"/>
              <a:buChar char="M"/>
              <a:defRPr/>
            </a:pPr>
            <a:endParaRPr lang="en-US" altLang="zh-CN" sz="2000" b="1" dirty="0" smtClean="0">
              <a:solidFill>
                <a:schemeClr val="tx2"/>
              </a:solidFill>
            </a:endParaRPr>
          </a:p>
          <a:p>
            <a:pPr marL="971550" lvl="1" indent="-514350">
              <a:lnSpc>
                <a:spcPct val="150000"/>
              </a:lnSpc>
              <a:buFont typeface="Wingdings" pitchFamily="2" charset="2"/>
              <a:buChar char="M"/>
              <a:defRPr/>
            </a:pPr>
            <a:endParaRPr lang="en-US" altLang="zh-CN" sz="2000" b="1" dirty="0" smtClean="0"/>
          </a:p>
          <a:p>
            <a:pPr marL="514350" indent="-514350">
              <a:lnSpc>
                <a:spcPct val="110000"/>
              </a:lnSpc>
              <a:buFont typeface="Wingdings" pitchFamily="2" charset="2"/>
              <a:buChar char="M"/>
              <a:defRPr/>
            </a:pPr>
            <a:r>
              <a:rPr lang="en-US" altLang="zh-CN" sz="2000" b="1" dirty="0" smtClean="0">
                <a:solidFill>
                  <a:schemeClr val="accent5">
                    <a:lumMod val="50000"/>
                  </a:schemeClr>
                </a:solidFill>
              </a:rPr>
              <a:t>Our Decision Epoch: 			</a:t>
            </a:r>
            <a:r>
              <a:rPr lang="en-US" altLang="zh-CN" sz="2000" dirty="0" smtClean="0">
                <a:solidFill>
                  <a:schemeClr val="accent5">
                    <a:lumMod val="50000"/>
                  </a:schemeClr>
                </a:solidFill>
              </a:rPr>
              <a:t>Time slots </a:t>
            </a:r>
          </a:p>
          <a:p>
            <a:pPr marL="514350" indent="-514350">
              <a:lnSpc>
                <a:spcPct val="110000"/>
              </a:lnSpc>
              <a:buFont typeface="Wingdings" pitchFamily="2" charset="2"/>
              <a:buChar char="M"/>
              <a:defRPr/>
            </a:pPr>
            <a:r>
              <a:rPr lang="en-US" altLang="zh-CN" sz="2000" b="1" dirty="0" smtClean="0">
                <a:solidFill>
                  <a:schemeClr val="accent5">
                    <a:lumMod val="50000"/>
                  </a:schemeClr>
                </a:solidFill>
              </a:rPr>
              <a:t>Our System State at the m-</a:t>
            </a:r>
            <a:r>
              <a:rPr lang="en-US" altLang="zh-CN" sz="2000" b="1" dirty="0" err="1" smtClean="0">
                <a:solidFill>
                  <a:schemeClr val="accent5">
                    <a:lumMod val="50000"/>
                  </a:schemeClr>
                </a:solidFill>
              </a:rPr>
              <a:t>th</a:t>
            </a:r>
            <a:r>
              <a:rPr lang="en-US" altLang="zh-CN" sz="2000" b="1" dirty="0" smtClean="0">
                <a:solidFill>
                  <a:schemeClr val="accent5">
                    <a:lumMod val="50000"/>
                  </a:schemeClr>
                </a:solidFill>
              </a:rPr>
              <a:t> slot:</a:t>
            </a:r>
          </a:p>
          <a:p>
            <a:pPr marL="514350" indent="-514350">
              <a:lnSpc>
                <a:spcPct val="110000"/>
              </a:lnSpc>
              <a:buFont typeface="Wingdings" pitchFamily="2" charset="2"/>
              <a:buChar char="M"/>
              <a:defRPr/>
            </a:pPr>
            <a:r>
              <a:rPr lang="en-US" altLang="zh-CN" sz="2000" b="1" dirty="0" smtClean="0">
                <a:solidFill>
                  <a:schemeClr val="accent5">
                    <a:lumMod val="50000"/>
                  </a:schemeClr>
                </a:solidFill>
              </a:rPr>
              <a:t>Our Control action at the m-</a:t>
            </a:r>
            <a:r>
              <a:rPr lang="en-US" altLang="zh-CN" sz="2000" b="1" dirty="0" err="1" smtClean="0">
                <a:solidFill>
                  <a:schemeClr val="accent5">
                    <a:lumMod val="50000"/>
                  </a:schemeClr>
                </a:solidFill>
              </a:rPr>
              <a:t>th</a:t>
            </a:r>
            <a:r>
              <a:rPr lang="en-US" altLang="zh-CN" sz="2000" b="1" dirty="0" smtClean="0">
                <a:solidFill>
                  <a:schemeClr val="accent5">
                    <a:lumMod val="50000"/>
                  </a:schemeClr>
                </a:solidFill>
              </a:rPr>
              <a:t> slot: 	</a:t>
            </a:r>
            <a:r>
              <a:rPr lang="en-US" altLang="zh-CN" sz="2000" dirty="0" err="1" smtClean="0">
                <a:solidFill>
                  <a:schemeClr val="accent5">
                    <a:lumMod val="50000"/>
                  </a:schemeClr>
                </a:solidFill>
              </a:rPr>
              <a:t>Precoder</a:t>
            </a:r>
            <a:r>
              <a:rPr lang="en-US" altLang="zh-CN" sz="2000" b="1" dirty="0" smtClean="0">
                <a:solidFill>
                  <a:schemeClr val="accent5">
                    <a:lumMod val="50000"/>
                  </a:schemeClr>
                </a:solidFill>
              </a:rPr>
              <a:t> </a:t>
            </a:r>
          </a:p>
          <a:p>
            <a:pPr marL="514350" indent="-514350">
              <a:lnSpc>
                <a:spcPct val="160000"/>
              </a:lnSpc>
              <a:buFont typeface="Wingdings" pitchFamily="2" charset="2"/>
              <a:buChar char="M"/>
              <a:defRPr/>
            </a:pPr>
            <a:r>
              <a:rPr lang="en-US" altLang="zh-CN" sz="2000" b="1" dirty="0" smtClean="0">
                <a:solidFill>
                  <a:schemeClr val="accent5">
                    <a:lumMod val="50000"/>
                  </a:schemeClr>
                </a:solidFill>
              </a:rPr>
              <a:t>Our Per stage “reward”:</a:t>
            </a:r>
          </a:p>
          <a:p>
            <a:pPr marL="514350" indent="-514350">
              <a:lnSpc>
                <a:spcPct val="130000"/>
              </a:lnSpc>
              <a:buFont typeface="Wingdings" pitchFamily="2" charset="2"/>
              <a:buChar char="M"/>
              <a:defRPr/>
            </a:pPr>
            <a:r>
              <a:rPr lang="en-US" altLang="zh-CN" sz="2000" b="1" dirty="0" smtClean="0">
                <a:solidFill>
                  <a:schemeClr val="accent5">
                    <a:lumMod val="50000"/>
                  </a:schemeClr>
                </a:solidFill>
              </a:rPr>
              <a:t>Our Average “reward” (average delay):    </a:t>
            </a:r>
          </a:p>
          <a:p>
            <a:pPr marL="1200150" lvl="2" indent="-285750">
              <a:spcBef>
                <a:spcPct val="20000"/>
              </a:spcBef>
              <a:buFont typeface="Arial" pitchFamily="34" charset="0"/>
              <a:buChar char="–"/>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6628738" cy="523220"/>
            </a:xfrm>
            <a:prstGeom prst="rect">
              <a:avLst/>
            </a:prstGeom>
            <a:noFill/>
          </p:spPr>
          <p:txBody>
            <a:bodyPr wrap="none" rtlCol="0">
              <a:spAutoFit/>
            </a:bodyPr>
            <a:lstStyle/>
            <a:p>
              <a:r>
                <a:rPr lang="en-US" altLang="zh-CN" sz="2800" b="1" dirty="0" smtClean="0">
                  <a:latin typeface="Comic Sans MS" pitchFamily="66" charset="0"/>
                </a:rPr>
                <a:t>Markov Decision Problem Formulation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28</a:t>
            </a:fld>
            <a:endParaRPr lang="zh-CN" altLang="en-US"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Object 13"/>
          <p:cNvGraphicFramePr>
            <a:graphicFrameLocks noChangeAspect="1"/>
          </p:cNvGraphicFramePr>
          <p:nvPr/>
        </p:nvGraphicFramePr>
        <p:xfrm>
          <a:off x="4572000" y="4495800"/>
          <a:ext cx="3289300" cy="444500"/>
        </p:xfrm>
        <a:graphic>
          <a:graphicData uri="http://schemas.openxmlformats.org/presentationml/2006/ole">
            <p:oleObj spid="_x0000_s31748" name="Equation" r:id="rId4" imgW="0" imgH="0" progId="Equation.DSMT4">
              <p:embed/>
            </p:oleObj>
          </a:graphicData>
        </a:graphic>
      </p:graphicFrame>
      <p:grpSp>
        <p:nvGrpSpPr>
          <p:cNvPr id="91" name="组合 90"/>
          <p:cNvGrpSpPr/>
          <p:nvPr/>
        </p:nvGrpSpPr>
        <p:grpSpPr>
          <a:xfrm>
            <a:off x="285720" y="1714488"/>
            <a:ext cx="8572560" cy="2286016"/>
            <a:chOff x="285720" y="1686592"/>
            <a:chExt cx="8572560" cy="2286016"/>
          </a:xfrm>
        </p:grpSpPr>
        <p:grpSp>
          <p:nvGrpSpPr>
            <p:cNvPr id="82" name="组合 81"/>
            <p:cNvGrpSpPr/>
            <p:nvPr/>
          </p:nvGrpSpPr>
          <p:grpSpPr>
            <a:xfrm>
              <a:off x="500034" y="1773784"/>
              <a:ext cx="7807368" cy="2007645"/>
              <a:chOff x="571472" y="1773784"/>
              <a:chExt cx="7807368" cy="2007645"/>
            </a:xfrm>
          </p:grpSpPr>
          <p:graphicFrame>
            <p:nvGraphicFramePr>
              <p:cNvPr id="11" name="Object 10"/>
              <p:cNvGraphicFramePr>
                <a:graphicFrameLocks noChangeAspect="1"/>
              </p:cNvGraphicFramePr>
              <p:nvPr/>
            </p:nvGraphicFramePr>
            <p:xfrm>
              <a:off x="5133972" y="2009772"/>
              <a:ext cx="1291167" cy="381000"/>
            </p:xfrm>
            <a:graphic>
              <a:graphicData uri="http://schemas.openxmlformats.org/presentationml/2006/ole">
                <p:oleObj spid="_x0000_s31746" name="Equation" r:id="rId5" imgW="0" imgH="0" progId="Equation.DSMT4">
                  <p:embed/>
                </p:oleObj>
              </a:graphicData>
            </a:graphic>
          </p:graphicFrame>
          <p:graphicFrame>
            <p:nvGraphicFramePr>
              <p:cNvPr id="13" name="Object 12"/>
              <p:cNvGraphicFramePr>
                <a:graphicFrameLocks noChangeAspect="1"/>
              </p:cNvGraphicFramePr>
              <p:nvPr/>
            </p:nvGraphicFramePr>
            <p:xfrm>
              <a:off x="2695572" y="3071810"/>
              <a:ext cx="3263900" cy="254000"/>
            </p:xfrm>
            <a:graphic>
              <a:graphicData uri="http://schemas.openxmlformats.org/presentationml/2006/ole">
                <p:oleObj spid="_x0000_s31747" name="Equation" r:id="rId6" imgW="0" imgH="0" progId="Equation.DSMT4">
                  <p:embed/>
                </p:oleObj>
              </a:graphicData>
            </a:graphic>
          </p:graphicFrame>
          <p:graphicFrame>
            <p:nvGraphicFramePr>
              <p:cNvPr id="15" name="对象 14"/>
              <p:cNvGraphicFramePr>
                <a:graphicFrameLocks noChangeAspect="1"/>
              </p:cNvGraphicFramePr>
              <p:nvPr/>
            </p:nvGraphicFramePr>
            <p:xfrm>
              <a:off x="6929454" y="2566983"/>
              <a:ext cx="242887" cy="211137"/>
            </p:xfrm>
            <a:graphic>
              <a:graphicData uri="http://schemas.openxmlformats.org/presentationml/2006/ole">
                <p:oleObj spid="_x0000_s31750" name="Formula" r:id="rId7" imgW="122760" imgH="106920" progId="">
                  <p:embed/>
                </p:oleObj>
              </a:graphicData>
            </a:graphic>
          </p:graphicFrame>
          <p:grpSp>
            <p:nvGrpSpPr>
              <p:cNvPr id="16" name="组合 15"/>
              <p:cNvGrpSpPr/>
              <p:nvPr/>
            </p:nvGrpSpPr>
            <p:grpSpPr>
              <a:xfrm>
                <a:off x="600143" y="2340527"/>
                <a:ext cx="7615195" cy="369332"/>
                <a:chOff x="1028771" y="4059800"/>
                <a:chExt cx="7615195" cy="369332"/>
              </a:xfrm>
            </p:grpSpPr>
            <p:cxnSp>
              <p:nvCxnSpPr>
                <p:cNvPr id="17" name="直接箭头连接符 16"/>
                <p:cNvCxnSpPr/>
                <p:nvPr/>
              </p:nvCxnSpPr>
              <p:spPr>
                <a:xfrm>
                  <a:off x="1028771" y="4119096"/>
                  <a:ext cx="7000924"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8029695" y="4059800"/>
                  <a:ext cx="614271" cy="369332"/>
                </a:xfrm>
                <a:prstGeom prst="rect">
                  <a:avLst/>
                </a:prstGeom>
                <a:noFill/>
              </p:spPr>
              <p:txBody>
                <a:bodyPr wrap="none" rtlCol="0">
                  <a:spAutoFit/>
                </a:bodyPr>
                <a:lstStyle/>
                <a:p>
                  <a:r>
                    <a:rPr lang="en-US" altLang="zh-CN" dirty="0" smtClean="0">
                      <a:effectLst>
                        <a:outerShdw blurRad="38100" dist="38100" dir="2700000" algn="tl">
                          <a:srgbClr val="000000">
                            <a:alpha val="43137"/>
                          </a:srgbClr>
                        </a:outerShdw>
                      </a:effectLst>
                    </a:rPr>
                    <a:t>time</a:t>
                  </a:r>
                  <a:endParaRPr lang="zh-CN" altLang="en-US" dirty="0">
                    <a:effectLst>
                      <a:outerShdw blurRad="38100" dist="38100" dir="2700000" algn="tl">
                        <a:srgbClr val="000000">
                          <a:alpha val="43137"/>
                        </a:srgbClr>
                      </a:outerShdw>
                    </a:effectLst>
                  </a:endParaRPr>
                </a:p>
              </p:txBody>
            </p:sp>
          </p:grpSp>
          <p:sp>
            <p:nvSpPr>
              <p:cNvPr id="19" name="矩形 18"/>
              <p:cNvSpPr/>
              <p:nvPr/>
            </p:nvSpPr>
            <p:spPr>
              <a:xfrm>
                <a:off x="628396" y="2424107"/>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0" name="矩形 19"/>
              <p:cNvSpPr/>
              <p:nvPr/>
            </p:nvSpPr>
            <p:spPr>
              <a:xfrm>
                <a:off x="780796" y="2424107"/>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1" name="矩形 20"/>
              <p:cNvSpPr/>
              <p:nvPr/>
            </p:nvSpPr>
            <p:spPr>
              <a:xfrm>
                <a:off x="919138" y="2424107"/>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2" name="矩形 21"/>
              <p:cNvSpPr/>
              <p:nvPr/>
            </p:nvSpPr>
            <p:spPr>
              <a:xfrm>
                <a:off x="5486180" y="2424107"/>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3" name="矩形 22"/>
              <p:cNvSpPr/>
              <p:nvPr/>
            </p:nvSpPr>
            <p:spPr>
              <a:xfrm>
                <a:off x="5638580" y="2424107"/>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grpSp>
            <p:nvGrpSpPr>
              <p:cNvPr id="24" name="组合 23"/>
              <p:cNvGrpSpPr/>
              <p:nvPr/>
            </p:nvGrpSpPr>
            <p:grpSpPr>
              <a:xfrm>
                <a:off x="5776922" y="2424107"/>
                <a:ext cx="1719046" cy="357190"/>
                <a:chOff x="6205550" y="4143380"/>
                <a:chExt cx="1719046" cy="357190"/>
              </a:xfrm>
            </p:grpSpPr>
            <p:sp>
              <p:nvSpPr>
                <p:cNvPr id="25" name="矩形 24"/>
                <p:cNvSpPr/>
                <p:nvPr/>
              </p:nvSpPr>
              <p:spPr>
                <a:xfrm>
                  <a:off x="6205550"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6" name="矩形 25"/>
                <p:cNvSpPr/>
                <p:nvPr/>
              </p:nvSpPr>
              <p:spPr>
                <a:xfrm>
                  <a:off x="6357950"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7" name="矩形 26"/>
                <p:cNvSpPr/>
                <p:nvPr/>
              </p:nvSpPr>
              <p:spPr>
                <a:xfrm>
                  <a:off x="6486312"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8" name="矩形 27"/>
                <p:cNvSpPr/>
                <p:nvPr/>
              </p:nvSpPr>
              <p:spPr>
                <a:xfrm>
                  <a:off x="6638712"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29" name="矩形 28"/>
                <p:cNvSpPr/>
                <p:nvPr/>
              </p:nvSpPr>
              <p:spPr>
                <a:xfrm>
                  <a:off x="6777054"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30" name="矩形 29"/>
                <p:cNvSpPr/>
                <p:nvPr/>
              </p:nvSpPr>
              <p:spPr>
                <a:xfrm>
                  <a:off x="6929454"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31" name="矩形 30"/>
                <p:cNvSpPr/>
                <p:nvPr/>
              </p:nvSpPr>
              <p:spPr>
                <a:xfrm>
                  <a:off x="7057816"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32" name="矩形 31"/>
                <p:cNvSpPr/>
                <p:nvPr/>
              </p:nvSpPr>
              <p:spPr>
                <a:xfrm>
                  <a:off x="7210216"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33" name="矩形 32"/>
                <p:cNvSpPr/>
                <p:nvPr/>
              </p:nvSpPr>
              <p:spPr>
                <a:xfrm>
                  <a:off x="7348558"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34" name="矩形 33"/>
                <p:cNvSpPr/>
                <p:nvPr/>
              </p:nvSpPr>
              <p:spPr>
                <a:xfrm>
                  <a:off x="7500958"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35" name="矩形 34"/>
                <p:cNvSpPr/>
                <p:nvPr/>
              </p:nvSpPr>
              <p:spPr>
                <a:xfrm>
                  <a:off x="7629320"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36" name="矩形 35"/>
                <p:cNvSpPr/>
                <p:nvPr/>
              </p:nvSpPr>
              <p:spPr>
                <a:xfrm>
                  <a:off x="7781720"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grpSp>
          <p:grpSp>
            <p:nvGrpSpPr>
              <p:cNvPr id="37" name="组合 36"/>
              <p:cNvGrpSpPr/>
              <p:nvPr/>
            </p:nvGrpSpPr>
            <p:grpSpPr>
              <a:xfrm>
                <a:off x="1071538" y="2424107"/>
                <a:ext cx="4429156" cy="357190"/>
                <a:chOff x="1500166" y="4143380"/>
                <a:chExt cx="4429156" cy="357190"/>
              </a:xfrm>
            </p:grpSpPr>
            <p:sp>
              <p:nvSpPr>
                <p:cNvPr id="38" name="矩形 37"/>
                <p:cNvSpPr/>
                <p:nvPr/>
              </p:nvSpPr>
              <p:spPr>
                <a:xfrm>
                  <a:off x="1500166"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39" name="矩形 38"/>
                <p:cNvSpPr/>
                <p:nvPr/>
              </p:nvSpPr>
              <p:spPr>
                <a:xfrm>
                  <a:off x="1628528"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40" name="矩形 39"/>
                <p:cNvSpPr/>
                <p:nvPr/>
              </p:nvSpPr>
              <p:spPr>
                <a:xfrm>
                  <a:off x="1780928"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41" name="矩形 40"/>
                <p:cNvSpPr/>
                <p:nvPr/>
              </p:nvSpPr>
              <p:spPr>
                <a:xfrm>
                  <a:off x="1919270"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42" name="矩形 41"/>
                <p:cNvSpPr/>
                <p:nvPr/>
              </p:nvSpPr>
              <p:spPr>
                <a:xfrm>
                  <a:off x="2071670"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43" name="矩形 42"/>
                <p:cNvSpPr/>
                <p:nvPr/>
              </p:nvSpPr>
              <p:spPr>
                <a:xfrm>
                  <a:off x="2200032"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44" name="矩形 43"/>
                <p:cNvSpPr/>
                <p:nvPr/>
              </p:nvSpPr>
              <p:spPr>
                <a:xfrm>
                  <a:off x="4357686"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dirty="0"/>
                </a:p>
              </p:txBody>
            </p:sp>
            <p:sp>
              <p:nvSpPr>
                <p:cNvPr id="45" name="矩形 44"/>
                <p:cNvSpPr/>
                <p:nvPr/>
              </p:nvSpPr>
              <p:spPr>
                <a:xfrm>
                  <a:off x="4486048"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46" name="矩形 45"/>
                <p:cNvSpPr/>
                <p:nvPr/>
              </p:nvSpPr>
              <p:spPr>
                <a:xfrm>
                  <a:off x="4638448"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47" name="矩形 46"/>
                <p:cNvSpPr/>
                <p:nvPr/>
              </p:nvSpPr>
              <p:spPr>
                <a:xfrm>
                  <a:off x="4776790"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48" name="矩形 47"/>
                <p:cNvSpPr/>
                <p:nvPr/>
              </p:nvSpPr>
              <p:spPr>
                <a:xfrm>
                  <a:off x="4929190"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49" name="矩形 48"/>
                <p:cNvSpPr/>
                <p:nvPr/>
              </p:nvSpPr>
              <p:spPr>
                <a:xfrm>
                  <a:off x="5057552"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50" name="矩形 49"/>
                <p:cNvSpPr/>
                <p:nvPr/>
              </p:nvSpPr>
              <p:spPr>
                <a:xfrm>
                  <a:off x="5209952"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51" name="矩形 50"/>
                <p:cNvSpPr/>
                <p:nvPr/>
              </p:nvSpPr>
              <p:spPr>
                <a:xfrm>
                  <a:off x="5348294"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52" name="矩形 51"/>
                <p:cNvSpPr/>
                <p:nvPr/>
              </p:nvSpPr>
              <p:spPr>
                <a:xfrm>
                  <a:off x="5500694"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53" name="矩形 52"/>
                <p:cNvSpPr/>
                <p:nvPr/>
              </p:nvSpPr>
              <p:spPr>
                <a:xfrm>
                  <a:off x="5634046"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54" name="矩形 53"/>
                <p:cNvSpPr/>
                <p:nvPr/>
              </p:nvSpPr>
              <p:spPr>
                <a:xfrm>
                  <a:off x="5786446" y="4143380"/>
                  <a:ext cx="142876" cy="35719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cxnSp>
              <p:nvCxnSpPr>
                <p:cNvPr id="55" name="Straight Connector 90"/>
                <p:cNvCxnSpPr/>
                <p:nvPr/>
              </p:nvCxnSpPr>
              <p:spPr>
                <a:xfrm rot="10800000">
                  <a:off x="2956819" y="4343180"/>
                  <a:ext cx="785821" cy="1588"/>
                </a:xfrm>
                <a:prstGeom prst="line">
                  <a:avLst/>
                </a:prstGeom>
                <a:noFill/>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56" name="直接箭头连接符 55"/>
              <p:cNvCxnSpPr/>
              <p:nvPr/>
            </p:nvCxnSpPr>
            <p:spPr>
              <a:xfrm rot="16200000" flipH="1">
                <a:off x="3781306" y="2076554"/>
                <a:ext cx="352428" cy="3426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1214414" y="1785926"/>
                <a:ext cx="1643399" cy="369332"/>
              </a:xfrm>
              <a:prstGeom prst="rect">
                <a:avLst/>
              </a:prstGeom>
            </p:spPr>
            <p:txBody>
              <a:bodyPr wrap="none">
                <a:spAutoFit/>
              </a:bodyPr>
              <a:lstStyle/>
              <a:p>
                <a:r>
                  <a:rPr lang="en-US" altLang="zh-TW" dirty="0" smtClean="0">
                    <a:effectLst>
                      <a:outerShdw blurRad="38100" dist="38100" dir="2700000" algn="tl">
                        <a:srgbClr val="000000">
                          <a:alpha val="43137"/>
                        </a:srgbClr>
                      </a:outerShdw>
                    </a:effectLst>
                    <a:ea typeface="新細明體" pitchFamily="18" charset="-120"/>
                  </a:rPr>
                  <a:t>decision epoch</a:t>
                </a:r>
                <a:endParaRPr lang="zh-CN" altLang="en-US" dirty="0">
                  <a:effectLst>
                    <a:outerShdw blurRad="38100" dist="38100" dir="2700000" algn="tl">
                      <a:srgbClr val="000000">
                        <a:alpha val="43137"/>
                      </a:srgbClr>
                    </a:outerShdw>
                  </a:effectLst>
                </a:endParaRPr>
              </a:p>
            </p:txBody>
          </p:sp>
          <p:graphicFrame>
            <p:nvGraphicFramePr>
              <p:cNvPr id="59" name="对象 58"/>
              <p:cNvGraphicFramePr>
                <a:graphicFrameLocks noChangeAspect="1"/>
              </p:cNvGraphicFramePr>
              <p:nvPr/>
            </p:nvGraphicFramePr>
            <p:xfrm>
              <a:off x="2842974" y="1854992"/>
              <a:ext cx="792162" cy="258763"/>
            </p:xfrm>
            <a:graphic>
              <a:graphicData uri="http://schemas.openxmlformats.org/presentationml/2006/ole">
                <p:oleObj spid="_x0000_s31751" name="Formula" r:id="rId8" imgW="400320" imgH="130320" progId="">
                  <p:embed/>
                </p:oleObj>
              </a:graphicData>
            </a:graphic>
          </p:graphicFrame>
          <p:cxnSp>
            <p:nvCxnSpPr>
              <p:cNvPr id="60" name="直接箭头连接符 59"/>
              <p:cNvCxnSpPr/>
              <p:nvPr/>
            </p:nvCxnSpPr>
            <p:spPr>
              <a:xfrm rot="5400000">
                <a:off x="4214698" y="2138242"/>
                <a:ext cx="352426" cy="219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4542972" y="1773784"/>
                <a:ext cx="1643399" cy="369332"/>
              </a:xfrm>
              <a:prstGeom prst="rect">
                <a:avLst/>
              </a:prstGeom>
            </p:spPr>
            <p:txBody>
              <a:bodyPr wrap="none">
                <a:spAutoFit/>
              </a:bodyPr>
              <a:lstStyle/>
              <a:p>
                <a:r>
                  <a:rPr lang="en-US" altLang="zh-TW" dirty="0" smtClean="0">
                    <a:effectLst>
                      <a:outerShdw blurRad="38100" dist="38100" dir="2700000" algn="tl">
                        <a:srgbClr val="000000">
                          <a:alpha val="43137"/>
                        </a:srgbClr>
                      </a:outerShdw>
                    </a:effectLst>
                    <a:ea typeface="新細明體" pitchFamily="18" charset="-120"/>
                  </a:rPr>
                  <a:t>decision epoch</a:t>
                </a:r>
                <a:endParaRPr lang="zh-CN" altLang="en-US" dirty="0">
                  <a:effectLst>
                    <a:outerShdw blurRad="38100" dist="38100" dir="2700000" algn="tl">
                      <a:srgbClr val="000000">
                        <a:alpha val="43137"/>
                      </a:srgbClr>
                    </a:outerShdw>
                  </a:effectLst>
                </a:endParaRPr>
              </a:p>
            </p:txBody>
          </p:sp>
          <p:graphicFrame>
            <p:nvGraphicFramePr>
              <p:cNvPr id="62" name="对象 61"/>
              <p:cNvGraphicFramePr>
                <a:graphicFrameLocks noChangeAspect="1"/>
              </p:cNvGraphicFramePr>
              <p:nvPr/>
            </p:nvGraphicFramePr>
            <p:xfrm>
              <a:off x="6153174" y="1827440"/>
              <a:ext cx="1847850" cy="290512"/>
            </p:xfrm>
            <a:graphic>
              <a:graphicData uri="http://schemas.openxmlformats.org/presentationml/2006/ole">
                <p:oleObj spid="_x0000_s31752" name="Formula" r:id="rId9" imgW="934200" imgH="145440" progId="">
                  <p:embed/>
                </p:oleObj>
              </a:graphicData>
            </a:graphic>
          </p:graphicFrame>
          <p:cxnSp>
            <p:nvCxnSpPr>
              <p:cNvPr id="63" name="直接箭头连接符 62"/>
              <p:cNvCxnSpPr/>
              <p:nvPr/>
            </p:nvCxnSpPr>
            <p:spPr>
              <a:xfrm flipV="1">
                <a:off x="2357422" y="2781297"/>
                <a:ext cx="1771436"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571472" y="2924173"/>
                <a:ext cx="1363707" cy="369332"/>
              </a:xfrm>
              <a:prstGeom prst="rect">
                <a:avLst/>
              </a:prstGeom>
            </p:spPr>
            <p:txBody>
              <a:bodyPr wrap="none">
                <a:spAutoFit/>
              </a:bodyPr>
              <a:lstStyle/>
              <a:p>
                <a:r>
                  <a:rPr lang="en-US" altLang="zh-TW" dirty="0" smtClean="0">
                    <a:effectLst>
                      <a:outerShdw blurRad="38100" dist="38100" dir="2700000" algn="tl">
                        <a:srgbClr val="000000">
                          <a:alpha val="43137"/>
                        </a:srgbClr>
                      </a:outerShdw>
                    </a:effectLst>
                    <a:ea typeface="新細明體" pitchFamily="18" charset="-120"/>
                  </a:rPr>
                  <a:t>System state</a:t>
                </a:r>
                <a:endParaRPr lang="zh-CN" altLang="en-US" dirty="0">
                  <a:effectLst>
                    <a:outerShdw blurRad="38100" dist="38100" dir="2700000" algn="tl">
                      <a:srgbClr val="000000">
                        <a:alpha val="43137"/>
                      </a:srgbClr>
                    </a:outerShdw>
                  </a:effectLst>
                </a:endParaRPr>
              </a:p>
            </p:txBody>
          </p:sp>
          <p:graphicFrame>
            <p:nvGraphicFramePr>
              <p:cNvPr id="65" name="对象 64"/>
              <p:cNvGraphicFramePr>
                <a:graphicFrameLocks noChangeAspect="1"/>
              </p:cNvGraphicFramePr>
              <p:nvPr/>
            </p:nvGraphicFramePr>
            <p:xfrm>
              <a:off x="1935179" y="3016252"/>
              <a:ext cx="342900" cy="212725"/>
            </p:xfrm>
            <a:graphic>
              <a:graphicData uri="http://schemas.openxmlformats.org/presentationml/2006/ole">
                <p:oleObj spid="_x0000_s31753" name="Formula" r:id="rId10" imgW="173520" imgH="106920" progId="">
                  <p:embed/>
                </p:oleObj>
              </a:graphicData>
            </a:graphic>
          </p:graphicFrame>
          <p:sp>
            <p:nvSpPr>
              <p:cNvPr id="66" name="矩形 65"/>
              <p:cNvSpPr/>
              <p:nvPr/>
            </p:nvSpPr>
            <p:spPr>
              <a:xfrm>
                <a:off x="3286116" y="3138487"/>
                <a:ext cx="914400" cy="642942"/>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effectLst>
                      <a:outerShdw blurRad="38100" dist="38100" dir="2700000" algn="tl">
                        <a:srgbClr val="000000">
                          <a:alpha val="43137"/>
                        </a:srgbClr>
                      </a:outerShdw>
                    </a:effectLst>
                  </a:rPr>
                  <a:t>Control policy</a:t>
                </a:r>
                <a:endParaRPr lang="zh-CN" altLang="en-US" dirty="0">
                  <a:effectLst>
                    <a:outerShdw blurRad="38100" dist="38100" dir="2700000" algn="tl">
                      <a:srgbClr val="000000">
                        <a:alpha val="43137"/>
                      </a:srgbClr>
                    </a:outerShdw>
                  </a:effectLst>
                </a:endParaRPr>
              </a:p>
            </p:txBody>
          </p:sp>
          <p:sp>
            <p:nvSpPr>
              <p:cNvPr id="67" name="矩形 66"/>
              <p:cNvSpPr/>
              <p:nvPr/>
            </p:nvSpPr>
            <p:spPr>
              <a:xfrm>
                <a:off x="5214942" y="3138487"/>
                <a:ext cx="1643074" cy="642942"/>
              </a:xfrm>
              <a:prstGeom prst="rect">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effectLst>
                      <a:outerShdw blurRad="38100" dist="38100" dir="2700000" algn="tl">
                        <a:srgbClr val="000000">
                          <a:alpha val="43137"/>
                        </a:srgbClr>
                      </a:outerShdw>
                    </a:effectLst>
                  </a:rPr>
                  <a:t>L-stream MIMO system</a:t>
                </a:r>
                <a:endParaRPr lang="zh-CN" altLang="en-US" dirty="0">
                  <a:effectLst>
                    <a:outerShdw blurRad="38100" dist="38100" dir="2700000" algn="tl">
                      <a:srgbClr val="000000">
                        <a:alpha val="43137"/>
                      </a:srgbClr>
                    </a:outerShdw>
                  </a:effectLst>
                </a:endParaRPr>
              </a:p>
            </p:txBody>
          </p:sp>
          <p:cxnSp>
            <p:nvCxnSpPr>
              <p:cNvPr id="68" name="曲线连接符 67"/>
              <p:cNvCxnSpPr>
                <a:endCxn id="66" idx="1"/>
              </p:cNvCxnSpPr>
              <p:nvPr/>
            </p:nvCxnSpPr>
            <p:spPr>
              <a:xfrm>
                <a:off x="2357422" y="3214686"/>
                <a:ext cx="928694" cy="24527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曲线连接符 68"/>
              <p:cNvCxnSpPr>
                <a:stCxn id="66" idx="3"/>
                <a:endCxn id="67" idx="1"/>
              </p:cNvCxnSpPr>
              <p:nvPr/>
            </p:nvCxnSpPr>
            <p:spPr>
              <a:xfrm>
                <a:off x="4200516" y="3459958"/>
                <a:ext cx="1014426" cy="158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曲线连接符 69"/>
              <p:cNvCxnSpPr>
                <a:stCxn id="67" idx="3"/>
              </p:cNvCxnSpPr>
              <p:nvPr/>
            </p:nvCxnSpPr>
            <p:spPr>
              <a:xfrm flipV="1">
                <a:off x="6858016" y="3143248"/>
                <a:ext cx="642942" cy="316710"/>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71" name="Object 13"/>
              <p:cNvGraphicFramePr>
                <a:graphicFrameLocks noChangeAspect="1"/>
              </p:cNvGraphicFramePr>
              <p:nvPr/>
            </p:nvGraphicFramePr>
            <p:xfrm>
              <a:off x="4367453" y="3489329"/>
              <a:ext cx="685800" cy="292100"/>
            </p:xfrm>
            <a:graphic>
              <a:graphicData uri="http://schemas.openxmlformats.org/presentationml/2006/ole">
                <p:oleObj spid="_x0000_s31754" name="Formula" r:id="rId11" imgW="345600" imgH="145440" progId="">
                  <p:embed/>
                </p:oleObj>
              </a:graphicData>
            </a:graphic>
          </p:graphicFrame>
          <p:sp>
            <p:nvSpPr>
              <p:cNvPr id="72" name="矩形 71"/>
              <p:cNvSpPr/>
              <p:nvPr/>
            </p:nvSpPr>
            <p:spPr>
              <a:xfrm>
                <a:off x="4315276" y="3054907"/>
                <a:ext cx="766557" cy="369332"/>
              </a:xfrm>
              <a:prstGeom prst="rect">
                <a:avLst/>
              </a:prstGeom>
            </p:spPr>
            <p:txBody>
              <a:bodyPr wrap="none">
                <a:spAutoFit/>
              </a:bodyPr>
              <a:lstStyle/>
              <a:p>
                <a:r>
                  <a:rPr lang="en-US" altLang="zh-TW" dirty="0" smtClean="0">
                    <a:effectLst>
                      <a:outerShdw blurRad="38100" dist="38100" dir="2700000" algn="tl">
                        <a:srgbClr val="000000">
                          <a:alpha val="43137"/>
                        </a:srgbClr>
                      </a:outerShdw>
                    </a:effectLst>
                    <a:ea typeface="新細明體" pitchFamily="18" charset="-120"/>
                  </a:rPr>
                  <a:t>action</a:t>
                </a:r>
                <a:endParaRPr lang="zh-CN" altLang="en-US" dirty="0">
                  <a:effectLst>
                    <a:outerShdw blurRad="38100" dist="38100" dir="2700000" algn="tl">
                      <a:srgbClr val="000000">
                        <a:alpha val="43137"/>
                      </a:srgbClr>
                    </a:outerShdw>
                  </a:effectLst>
                </a:endParaRPr>
              </a:p>
            </p:txBody>
          </p:sp>
          <p:sp>
            <p:nvSpPr>
              <p:cNvPr id="74" name="矩形 73"/>
              <p:cNvSpPr/>
              <p:nvPr/>
            </p:nvSpPr>
            <p:spPr>
              <a:xfrm>
                <a:off x="7530787" y="3071810"/>
                <a:ext cx="848053" cy="369332"/>
              </a:xfrm>
              <a:prstGeom prst="rect">
                <a:avLst/>
              </a:prstGeom>
            </p:spPr>
            <p:txBody>
              <a:bodyPr wrap="none">
                <a:spAutoFit/>
              </a:bodyPr>
              <a:lstStyle/>
              <a:p>
                <a:r>
                  <a:rPr lang="en-US" altLang="zh-TW" dirty="0" smtClean="0">
                    <a:effectLst>
                      <a:outerShdw blurRad="38100" dist="38100" dir="2700000" algn="tl">
                        <a:srgbClr val="000000">
                          <a:alpha val="43137"/>
                        </a:srgbClr>
                      </a:outerShdw>
                    </a:effectLst>
                    <a:ea typeface="新細明體" pitchFamily="18" charset="-120"/>
                  </a:rPr>
                  <a:t>reward</a:t>
                </a:r>
                <a:endParaRPr lang="zh-CN" altLang="en-US" dirty="0">
                  <a:effectLst>
                    <a:outerShdw blurRad="38100" dist="38100" dir="2700000" algn="tl">
                      <a:srgbClr val="000000">
                        <a:alpha val="43137"/>
                      </a:srgbClr>
                    </a:outerShdw>
                  </a:effectLst>
                </a:endParaRPr>
              </a:p>
            </p:txBody>
          </p:sp>
        </p:grpSp>
        <p:sp>
          <p:nvSpPr>
            <p:cNvPr id="90" name="圆角矩形 89"/>
            <p:cNvSpPr/>
            <p:nvPr/>
          </p:nvSpPr>
          <p:spPr>
            <a:xfrm>
              <a:off x="285720" y="1686592"/>
              <a:ext cx="8572560" cy="2286016"/>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92" name="对象 91"/>
          <p:cNvGraphicFramePr>
            <a:graphicFrameLocks noChangeAspect="1"/>
          </p:cNvGraphicFramePr>
          <p:nvPr/>
        </p:nvGraphicFramePr>
        <p:xfrm>
          <a:off x="7010400" y="4267200"/>
          <a:ext cx="792162" cy="258763"/>
        </p:xfrm>
        <a:graphic>
          <a:graphicData uri="http://schemas.openxmlformats.org/presentationml/2006/ole">
            <p:oleObj spid="_x0000_s31756" name="Formula" r:id="rId12" imgW="400320" imgH="130320" progId="">
              <p:embed/>
            </p:oleObj>
          </a:graphicData>
        </a:graphic>
      </p:graphicFrame>
      <p:graphicFrame>
        <p:nvGraphicFramePr>
          <p:cNvPr id="93" name="对象 92"/>
          <p:cNvGraphicFramePr>
            <a:graphicFrameLocks noChangeAspect="1"/>
          </p:cNvGraphicFramePr>
          <p:nvPr/>
        </p:nvGraphicFramePr>
        <p:xfrm>
          <a:off x="6300802" y="4573597"/>
          <a:ext cx="342900" cy="212725"/>
        </p:xfrm>
        <a:graphic>
          <a:graphicData uri="http://schemas.openxmlformats.org/presentationml/2006/ole">
            <p:oleObj spid="_x0000_s31757" name="Formula" r:id="rId13" imgW="173520" imgH="106920" progId="">
              <p:embed/>
            </p:oleObj>
          </a:graphicData>
        </a:graphic>
      </p:graphicFrame>
      <p:graphicFrame>
        <p:nvGraphicFramePr>
          <p:cNvPr id="94" name="Object 13"/>
          <p:cNvGraphicFramePr>
            <a:graphicFrameLocks noChangeAspect="1"/>
          </p:cNvGraphicFramePr>
          <p:nvPr/>
        </p:nvGraphicFramePr>
        <p:xfrm>
          <a:off x="6286512" y="4844378"/>
          <a:ext cx="1628775" cy="292100"/>
        </p:xfrm>
        <a:graphic>
          <a:graphicData uri="http://schemas.openxmlformats.org/presentationml/2006/ole">
            <p:oleObj spid="_x0000_s31758" name="Formula" r:id="rId14" imgW="821880" imgH="145440" progId="">
              <p:embed/>
            </p:oleObj>
          </a:graphicData>
        </a:graphic>
      </p:graphicFrame>
      <p:graphicFrame>
        <p:nvGraphicFramePr>
          <p:cNvPr id="31764" name="Object 20"/>
          <p:cNvGraphicFramePr>
            <a:graphicFrameLocks noChangeAspect="1"/>
          </p:cNvGraphicFramePr>
          <p:nvPr/>
        </p:nvGraphicFramePr>
        <p:xfrm>
          <a:off x="4081463" y="5257800"/>
          <a:ext cx="4683125" cy="685800"/>
        </p:xfrm>
        <a:graphic>
          <a:graphicData uri="http://schemas.openxmlformats.org/presentationml/2006/ole">
            <p:oleObj spid="_x0000_s31764" name="Equation" r:id="rId15" imgW="3035300" imgH="444500" progId="Equation.DSMT4">
              <p:embed/>
            </p:oleObj>
          </a:graphicData>
        </a:graphic>
      </p:graphicFrame>
      <p:graphicFrame>
        <p:nvGraphicFramePr>
          <p:cNvPr id="31765" name="Object 21"/>
          <p:cNvGraphicFramePr>
            <a:graphicFrameLocks noChangeAspect="1"/>
          </p:cNvGraphicFramePr>
          <p:nvPr/>
        </p:nvGraphicFramePr>
        <p:xfrm>
          <a:off x="3886200" y="6096000"/>
          <a:ext cx="3157538" cy="650875"/>
        </p:xfrm>
        <a:graphic>
          <a:graphicData uri="http://schemas.openxmlformats.org/presentationml/2006/ole">
            <p:oleObj spid="_x0000_s31765" name="Equation" r:id="rId16" imgW="2222500" imgH="457200" progId="Equation.DSMT4">
              <p:embed/>
            </p:oleObj>
          </a:graphicData>
        </a:graphic>
      </p:graphicFrame>
      <p:graphicFrame>
        <p:nvGraphicFramePr>
          <p:cNvPr id="31766" name="Object 22"/>
          <p:cNvGraphicFramePr>
            <a:graphicFrameLocks noChangeAspect="1"/>
          </p:cNvGraphicFramePr>
          <p:nvPr/>
        </p:nvGraphicFramePr>
        <p:xfrm>
          <a:off x="7239000" y="3429000"/>
          <a:ext cx="1254125" cy="392113"/>
        </p:xfrm>
        <a:graphic>
          <a:graphicData uri="http://schemas.openxmlformats.org/presentationml/2006/ole">
            <p:oleObj spid="_x0000_s31766" name="Equation" r:id="rId17" imgW="812800" imgH="254000"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6628738" cy="523220"/>
            </a:xfrm>
            <a:prstGeom prst="rect">
              <a:avLst/>
            </a:prstGeom>
            <a:noFill/>
          </p:spPr>
          <p:txBody>
            <a:bodyPr wrap="none" rtlCol="0">
              <a:spAutoFit/>
            </a:bodyPr>
            <a:lstStyle/>
            <a:p>
              <a:r>
                <a:rPr lang="en-US" altLang="zh-CN" sz="2800" b="1" dirty="0" smtClean="0">
                  <a:latin typeface="Comic Sans MS" pitchFamily="66" charset="0"/>
                </a:rPr>
                <a:t>Markov Decision Problem Formulation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29</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000" b="1" dirty="0" smtClean="0">
                <a:solidFill>
                  <a:schemeClr val="tx2"/>
                </a:solidFill>
                <a:latin typeface="Comic Sans MS" pitchFamily="66" charset="0"/>
              </a:rPr>
              <a:t>Our Transition Probability Kernel:</a:t>
            </a:r>
          </a:p>
          <a:p>
            <a:pPr marL="514350" indent="-514350">
              <a:spcBef>
                <a:spcPct val="20000"/>
              </a:spcBef>
              <a:buFont typeface="Wingdings" pitchFamily="2" charset="2"/>
              <a:buChar char="M"/>
              <a:defRPr/>
            </a:pPr>
            <a:r>
              <a:rPr lang="en-US" altLang="zh-CN" sz="2000" dirty="0" smtClean="0"/>
              <a:t>For a given control policy       ,the sequence of joint queue state observed at each time slot       is an L-dim controlled Markov Chain.</a:t>
            </a:r>
          </a:p>
          <a:p>
            <a:pPr marL="514350" indent="-514350">
              <a:spcBef>
                <a:spcPct val="20000"/>
              </a:spcBef>
              <a:buFont typeface="Wingdings" pitchFamily="2" charset="2"/>
              <a:buChar char="M"/>
              <a:defRPr/>
            </a:pPr>
            <a:r>
              <a:rPr lang="en-US" altLang="zh-CN" sz="2000" dirty="0" smtClean="0"/>
              <a:t>Due to the different time scales on slot duration and packet arrival / departure process, at the                  -</a:t>
            </a:r>
            <a:r>
              <a:rPr lang="en-US" altLang="zh-CN" sz="2000" dirty="0" err="1" smtClean="0"/>
              <a:t>th</a:t>
            </a:r>
            <a:r>
              <a:rPr lang="en-US" altLang="zh-CN" sz="2000" dirty="0" smtClean="0"/>
              <a:t> decision epoch, only one of the following events can happen:</a:t>
            </a:r>
            <a:endParaRPr lang="en-US" altLang="zh-CN" b="1" dirty="0" smtClean="0">
              <a:solidFill>
                <a:schemeClr val="tx2"/>
              </a:solidFill>
              <a:latin typeface="Comic Sans MS" pitchFamily="66" charset="0"/>
            </a:endParaRPr>
          </a:p>
          <a:p>
            <a:pPr marL="1200150" lvl="2" indent="-285750">
              <a:spcBef>
                <a:spcPct val="20000"/>
              </a:spcBef>
              <a:buFont typeface="Arial" pitchFamily="34" charset="0"/>
              <a:buChar char="–"/>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graphicFrame>
        <p:nvGraphicFramePr>
          <p:cNvPr id="11" name="Object 10"/>
          <p:cNvGraphicFramePr>
            <a:graphicFrameLocks noChangeAspect="1"/>
          </p:cNvGraphicFramePr>
          <p:nvPr/>
        </p:nvGraphicFramePr>
        <p:xfrm>
          <a:off x="8305800" y="1905000"/>
          <a:ext cx="609600" cy="254000"/>
        </p:xfrm>
        <a:graphic>
          <a:graphicData uri="http://schemas.openxmlformats.org/presentationml/2006/ole">
            <p:oleObj spid="_x0000_s67586" name="Equation" r:id="rId4" imgW="0" imgH="0" progId="Equation.DSMT4">
              <p:embed/>
            </p:oleObj>
          </a:graphicData>
        </a:graphic>
      </p:graphicFrame>
      <p:graphicFrame>
        <p:nvGraphicFramePr>
          <p:cNvPr id="15" name="Object 14"/>
          <p:cNvGraphicFramePr>
            <a:graphicFrameLocks noChangeAspect="1"/>
          </p:cNvGraphicFramePr>
          <p:nvPr/>
        </p:nvGraphicFramePr>
        <p:xfrm>
          <a:off x="4191000" y="1981200"/>
          <a:ext cx="228600" cy="228600"/>
        </p:xfrm>
        <a:graphic>
          <a:graphicData uri="http://schemas.openxmlformats.org/presentationml/2006/ole">
            <p:oleObj spid="_x0000_s67587" name="Equation" r:id="rId5" imgW="0" imgH="0" progId="Equation.DSMT4">
              <p:embed/>
            </p:oleObj>
          </a:graphicData>
        </a:graphic>
      </p:graphicFrame>
      <p:graphicFrame>
        <p:nvGraphicFramePr>
          <p:cNvPr id="16" name="Object 15"/>
          <p:cNvGraphicFramePr>
            <a:graphicFrameLocks noChangeAspect="1"/>
          </p:cNvGraphicFramePr>
          <p:nvPr/>
        </p:nvGraphicFramePr>
        <p:xfrm>
          <a:off x="4495800" y="2362200"/>
          <a:ext cx="196273" cy="215900"/>
        </p:xfrm>
        <a:graphic>
          <a:graphicData uri="http://schemas.openxmlformats.org/presentationml/2006/ole">
            <p:oleObj spid="_x0000_s67588" name="Equation" r:id="rId6" imgW="0" imgH="0" progId="Equation.DSMT4">
              <p:embed/>
            </p:oleObj>
          </a:graphicData>
        </a:graphic>
      </p:graphicFrame>
      <p:graphicFrame>
        <p:nvGraphicFramePr>
          <p:cNvPr id="17" name="对象 16"/>
          <p:cNvGraphicFramePr>
            <a:graphicFrameLocks noChangeAspect="1"/>
          </p:cNvGraphicFramePr>
          <p:nvPr/>
        </p:nvGraphicFramePr>
        <p:xfrm>
          <a:off x="3600896" y="1785926"/>
          <a:ext cx="158750" cy="211137"/>
        </p:xfrm>
        <a:graphic>
          <a:graphicData uri="http://schemas.openxmlformats.org/presentationml/2006/ole">
            <p:oleObj spid="_x0000_s67589" name="Formula" r:id="rId7" imgW="80280" imgH="106200" progId="">
              <p:embed/>
            </p:oleObj>
          </a:graphicData>
        </a:graphic>
      </p:graphicFrame>
      <p:graphicFrame>
        <p:nvGraphicFramePr>
          <p:cNvPr id="67590" name="Object 6"/>
          <p:cNvGraphicFramePr>
            <a:graphicFrameLocks noChangeAspect="1"/>
          </p:cNvGraphicFramePr>
          <p:nvPr/>
        </p:nvGraphicFramePr>
        <p:xfrm>
          <a:off x="2428860" y="2102751"/>
          <a:ext cx="227012" cy="211137"/>
        </p:xfrm>
        <a:graphic>
          <a:graphicData uri="http://schemas.openxmlformats.org/presentationml/2006/ole">
            <p:oleObj spid="_x0000_s67590" name="Formula" r:id="rId8" imgW="115920" imgH="106920" progId="">
              <p:embed/>
            </p:oleObj>
          </a:graphicData>
        </a:graphic>
      </p:graphicFrame>
      <p:graphicFrame>
        <p:nvGraphicFramePr>
          <p:cNvPr id="67591" name="Object 7"/>
          <p:cNvGraphicFramePr>
            <a:graphicFrameLocks noChangeAspect="1"/>
          </p:cNvGraphicFramePr>
          <p:nvPr/>
        </p:nvGraphicFramePr>
        <p:xfrm>
          <a:off x="3657820" y="2700106"/>
          <a:ext cx="811213" cy="290513"/>
        </p:xfrm>
        <a:graphic>
          <a:graphicData uri="http://schemas.openxmlformats.org/presentationml/2006/ole">
            <p:oleObj spid="_x0000_s67591" name="Formula" r:id="rId9" imgW="414360" imgH="145440" progId="">
              <p:embed/>
            </p:oleObj>
          </a:graphicData>
        </a:graphic>
      </p:graphicFrame>
      <p:sp>
        <p:nvSpPr>
          <p:cNvPr id="18" name="矩形标注 17"/>
          <p:cNvSpPr/>
          <p:nvPr/>
        </p:nvSpPr>
        <p:spPr>
          <a:xfrm>
            <a:off x="142876" y="3399972"/>
            <a:ext cx="4500562" cy="1071570"/>
          </a:xfrm>
          <a:prstGeom prst="wedgeRectCallout">
            <a:avLst>
              <a:gd name="adj1" fmla="val 53757"/>
              <a:gd name="adj2" fmla="val -51697"/>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600"/>
              </a:spcBef>
            </a:pPr>
            <a:r>
              <a:rPr lang="en-US" altLang="zh-CN" sz="2000" b="1" dirty="0" smtClean="0">
                <a:solidFill>
                  <a:schemeClr val="accent5">
                    <a:lumMod val="50000"/>
                  </a:schemeClr>
                </a:solidFill>
                <a:effectLst>
                  <a:outerShdw blurRad="38100" dist="38100" dir="2700000" algn="tl">
                    <a:srgbClr val="000000">
                      <a:alpha val="43137"/>
                    </a:srgbClr>
                  </a:outerShdw>
                </a:effectLst>
              </a:rPr>
              <a:t>Event 1:</a:t>
            </a:r>
          </a:p>
          <a:p>
            <a:pPr marL="457200" indent="-457200">
              <a:lnSpc>
                <a:spcPct val="110000"/>
              </a:lnSpc>
              <a:buFont typeface="Calibri" pitchFamily="34" charset="0"/>
              <a:buChar char="–"/>
            </a:pPr>
            <a:r>
              <a:rPr lang="en-US" altLang="zh-CN" dirty="0" smtClean="0">
                <a:solidFill>
                  <a:schemeClr val="tx1"/>
                </a:solidFill>
              </a:rPr>
              <a:t>Packet arrival from the </a:t>
            </a:r>
            <a:r>
              <a:rPr lang="en-US" altLang="zh-CN" dirty="0" err="1" smtClean="0">
                <a:solidFill>
                  <a:schemeClr val="tx1"/>
                </a:solidFill>
              </a:rPr>
              <a:t>i-th</a:t>
            </a:r>
            <a:r>
              <a:rPr lang="en-US" altLang="zh-CN" dirty="0" smtClean="0">
                <a:solidFill>
                  <a:schemeClr val="tx1"/>
                </a:solidFill>
              </a:rPr>
              <a:t> data source </a:t>
            </a:r>
          </a:p>
          <a:p>
            <a:pPr marL="457200" indent="-457200">
              <a:lnSpc>
                <a:spcPct val="110000"/>
              </a:lnSpc>
              <a:buFont typeface="Calibri" pitchFamily="34" charset="0"/>
              <a:buChar char="–"/>
            </a:pPr>
            <a:r>
              <a:rPr lang="en-US" altLang="zh-CN" dirty="0" smtClean="0">
                <a:solidFill>
                  <a:schemeClr val="tx1"/>
                </a:solidFill>
              </a:rPr>
              <a:t>Poisson arrival assumption for all streams</a:t>
            </a:r>
          </a:p>
        </p:txBody>
      </p:sp>
      <p:sp>
        <p:nvSpPr>
          <p:cNvPr id="19" name="矩形标注 18"/>
          <p:cNvSpPr/>
          <p:nvPr/>
        </p:nvSpPr>
        <p:spPr>
          <a:xfrm>
            <a:off x="142844" y="4657960"/>
            <a:ext cx="4500594" cy="1071570"/>
          </a:xfrm>
          <a:prstGeom prst="wedgeRectCallout">
            <a:avLst>
              <a:gd name="adj1" fmla="val 53435"/>
              <a:gd name="adj2" fmla="val -35443"/>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600"/>
              </a:spcBef>
            </a:pPr>
            <a:r>
              <a:rPr lang="en-US" altLang="zh-CN" sz="2000" b="1" dirty="0" smtClean="0">
                <a:solidFill>
                  <a:schemeClr val="accent5">
                    <a:lumMod val="50000"/>
                  </a:schemeClr>
                </a:solidFill>
                <a:effectLst>
                  <a:outerShdw blurRad="38100" dist="38100" dir="2700000" algn="tl">
                    <a:srgbClr val="000000">
                      <a:alpha val="43137"/>
                    </a:srgbClr>
                  </a:outerShdw>
                </a:effectLst>
              </a:rPr>
              <a:t>Event 2:</a:t>
            </a:r>
          </a:p>
          <a:p>
            <a:pPr marL="457200" indent="-457200">
              <a:lnSpc>
                <a:spcPct val="110000"/>
              </a:lnSpc>
              <a:buFont typeface="Calibri" pitchFamily="34" charset="0"/>
              <a:buChar char="–"/>
            </a:pPr>
            <a:r>
              <a:rPr lang="en-US" altLang="zh-CN" dirty="0" smtClean="0">
                <a:solidFill>
                  <a:schemeClr val="tx1"/>
                </a:solidFill>
              </a:rPr>
              <a:t>Packet arrival from the </a:t>
            </a:r>
            <a:r>
              <a:rPr lang="en-US" altLang="zh-CN" dirty="0" err="1" smtClean="0">
                <a:solidFill>
                  <a:schemeClr val="tx1"/>
                </a:solidFill>
              </a:rPr>
              <a:t>i-th</a:t>
            </a:r>
            <a:r>
              <a:rPr lang="en-US" altLang="zh-CN" dirty="0" smtClean="0">
                <a:solidFill>
                  <a:schemeClr val="tx1"/>
                </a:solidFill>
              </a:rPr>
              <a:t> data source </a:t>
            </a:r>
          </a:p>
          <a:p>
            <a:pPr marL="457200" indent="-457200">
              <a:lnSpc>
                <a:spcPct val="110000"/>
              </a:lnSpc>
              <a:buFont typeface="Calibri" pitchFamily="34" charset="0"/>
              <a:buChar char="–"/>
            </a:pPr>
            <a:r>
              <a:rPr lang="en-US" altLang="zh-CN" dirty="0" smtClean="0">
                <a:solidFill>
                  <a:schemeClr val="tx1"/>
                </a:solidFill>
              </a:rPr>
              <a:t>Poisson arrival assumption for all streams</a:t>
            </a:r>
          </a:p>
        </p:txBody>
      </p:sp>
      <p:sp>
        <p:nvSpPr>
          <p:cNvPr id="20" name="矩形标注 19"/>
          <p:cNvSpPr/>
          <p:nvPr/>
        </p:nvSpPr>
        <p:spPr>
          <a:xfrm>
            <a:off x="142844" y="5929330"/>
            <a:ext cx="4500594" cy="714380"/>
          </a:xfrm>
          <a:prstGeom prst="wedgeRectCallout">
            <a:avLst>
              <a:gd name="adj1" fmla="val 55368"/>
              <a:gd name="adj2" fmla="val -28671"/>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600"/>
              </a:spcBef>
            </a:pPr>
            <a:r>
              <a:rPr lang="en-US" altLang="zh-CN" sz="2000" b="1" dirty="0" smtClean="0">
                <a:solidFill>
                  <a:schemeClr val="accent5">
                    <a:lumMod val="50000"/>
                  </a:schemeClr>
                </a:solidFill>
                <a:effectLst>
                  <a:outerShdw blurRad="38100" dist="38100" dir="2700000" algn="tl">
                    <a:srgbClr val="000000">
                      <a:alpha val="43137"/>
                    </a:srgbClr>
                  </a:outerShdw>
                </a:effectLst>
              </a:rPr>
              <a:t>Event 3:</a:t>
            </a:r>
          </a:p>
          <a:p>
            <a:pPr marL="457200" indent="-457200">
              <a:lnSpc>
                <a:spcPct val="110000"/>
              </a:lnSpc>
              <a:buFont typeface="Calibri" pitchFamily="34" charset="0"/>
              <a:buChar char="–"/>
            </a:pPr>
            <a:r>
              <a:rPr lang="en-US" altLang="zh-CN" dirty="0" smtClean="0">
                <a:solidFill>
                  <a:schemeClr val="tx1"/>
                </a:solidFill>
              </a:rPr>
              <a:t>Nothing happens</a:t>
            </a:r>
          </a:p>
        </p:txBody>
      </p:sp>
      <p:graphicFrame>
        <p:nvGraphicFramePr>
          <p:cNvPr id="21" name="对象 20"/>
          <p:cNvGraphicFramePr>
            <a:graphicFrameLocks noChangeAspect="1"/>
          </p:cNvGraphicFramePr>
          <p:nvPr/>
        </p:nvGraphicFramePr>
        <p:xfrm>
          <a:off x="4929190" y="3474589"/>
          <a:ext cx="3983037" cy="639763"/>
        </p:xfrm>
        <a:graphic>
          <a:graphicData uri="http://schemas.openxmlformats.org/presentationml/2006/ole">
            <p:oleObj spid="_x0000_s67592" name="Formula" r:id="rId10" imgW="2009160" imgH="322200" progId="">
              <p:embed/>
            </p:oleObj>
          </a:graphicData>
        </a:graphic>
      </p:graphicFrame>
      <p:grpSp>
        <p:nvGrpSpPr>
          <p:cNvPr id="27" name="组合 26"/>
          <p:cNvGrpSpPr/>
          <p:nvPr/>
        </p:nvGrpSpPr>
        <p:grpSpPr>
          <a:xfrm>
            <a:off x="4786314" y="4533923"/>
            <a:ext cx="4240213" cy="1252531"/>
            <a:chOff x="4786314" y="4533923"/>
            <a:chExt cx="4240213" cy="1252531"/>
          </a:xfrm>
        </p:grpSpPr>
        <p:graphicFrame>
          <p:nvGraphicFramePr>
            <p:cNvPr id="23" name="对象 22"/>
            <p:cNvGraphicFramePr>
              <a:graphicFrameLocks noChangeAspect="1"/>
            </p:cNvGraphicFramePr>
            <p:nvPr/>
          </p:nvGraphicFramePr>
          <p:xfrm>
            <a:off x="4786314" y="4533923"/>
            <a:ext cx="4213225" cy="252413"/>
          </p:xfrm>
          <a:graphic>
            <a:graphicData uri="http://schemas.openxmlformats.org/presentationml/2006/ole">
              <p:oleObj spid="_x0000_s67593" name="Formula" r:id="rId11" imgW="2125440" imgH="127080" progId="">
                <p:embed/>
              </p:oleObj>
            </a:graphicData>
          </a:graphic>
        </p:graphicFrame>
        <p:graphicFrame>
          <p:nvGraphicFramePr>
            <p:cNvPr id="25" name="对象 24"/>
            <p:cNvGraphicFramePr>
              <a:graphicFrameLocks noChangeAspect="1"/>
            </p:cNvGraphicFramePr>
            <p:nvPr/>
          </p:nvGraphicFramePr>
          <p:xfrm>
            <a:off x="4857752" y="4805379"/>
            <a:ext cx="4168775" cy="981075"/>
          </p:xfrm>
          <a:graphic>
            <a:graphicData uri="http://schemas.openxmlformats.org/presentationml/2006/ole">
              <p:oleObj spid="_x0000_s67595" name="Formula" r:id="rId12" imgW="2103840" imgH="495360" progId="">
                <p:embed/>
              </p:oleObj>
            </a:graphicData>
          </a:graphic>
        </p:graphicFrame>
      </p:grpSp>
      <p:graphicFrame>
        <p:nvGraphicFramePr>
          <p:cNvPr id="26" name="对象 25"/>
          <p:cNvGraphicFramePr>
            <a:graphicFrameLocks noChangeAspect="1"/>
          </p:cNvGraphicFramePr>
          <p:nvPr/>
        </p:nvGraphicFramePr>
        <p:xfrm>
          <a:off x="5114476" y="5959498"/>
          <a:ext cx="3382962" cy="755650"/>
        </p:xfrm>
        <a:graphic>
          <a:graphicData uri="http://schemas.openxmlformats.org/presentationml/2006/ole">
            <p:oleObj spid="_x0000_s67596" name="Formula" r:id="rId13" imgW="1707120" imgH="38052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1000"/>
                                  </p:stCondLst>
                                  <p:childTnLst>
                                    <p:set>
                                      <p:cBhvr>
                                        <p:cTn id="10" dur="1" fill="hold">
                                          <p:stCondLst>
                                            <p:cond delay="0"/>
                                          </p:stCondLst>
                                        </p:cTn>
                                        <p:tgtEl>
                                          <p:spTgt spid="21"/>
                                        </p:tgtEl>
                                        <p:attrNameLst>
                                          <p:attrName>style.visibility</p:attrName>
                                        </p:attrNameLst>
                                      </p:cBhvr>
                                      <p:to>
                                        <p:strVal val="visible"/>
                                      </p:to>
                                    </p:set>
                                  </p:childTnLst>
                                </p:cTn>
                              </p:par>
                              <p:par>
                                <p:cTn id="11" presetID="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par>
                                <p:cTn id="15" presetID="1" presetClass="entr" presetSubtype="0" fill="hold" nodeType="withEffect">
                                  <p:stCondLst>
                                    <p:cond delay="1000"/>
                                  </p:stCondLst>
                                  <p:childTnLst>
                                    <p:set>
                                      <p:cBhvr>
                                        <p:cTn id="16" dur="1" fill="hold">
                                          <p:stCondLst>
                                            <p:cond delay="0"/>
                                          </p:stCondLst>
                                        </p:cTn>
                                        <p:tgtEl>
                                          <p:spTgt spid="27"/>
                                        </p:tgtEl>
                                        <p:attrNameLst>
                                          <p:attrName>style.visibility</p:attrName>
                                        </p:attrNameLst>
                                      </p:cBhvr>
                                      <p:to>
                                        <p:strVal val="visible"/>
                                      </p:to>
                                    </p:set>
                                  </p:childTnLst>
                                </p:cTn>
                              </p:par>
                              <p:par>
                                <p:cTn id="17" presetID="2" presetClass="entr" presetSubtype="8"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1" presetClass="entr" presetSubtype="0" fill="hold" nodeType="withEffect">
                                  <p:stCondLst>
                                    <p:cond delay="100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1414170" cy="523220"/>
            </a:xfrm>
            <a:prstGeom prst="rect">
              <a:avLst/>
            </a:prstGeom>
            <a:noFill/>
          </p:spPr>
          <p:txBody>
            <a:bodyPr wrap="none" rtlCol="0">
              <a:spAutoFit/>
            </a:bodyPr>
            <a:lstStyle/>
            <a:p>
              <a:r>
                <a:rPr lang="en-US" altLang="zh-CN" sz="2800" b="1" dirty="0" smtClean="0">
                  <a:latin typeface="Comic Sans MS" pitchFamily="66" charset="0"/>
                </a:rPr>
                <a:t>Outline</a:t>
              </a:r>
              <a:endParaRPr lang="zh-CN" altLang="en-US" sz="2800" b="1" dirty="0">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3</a:t>
            </a:fld>
            <a:endParaRPr lang="zh-CN" altLang="en-US"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TextBox 11"/>
          <p:cNvSpPr txBox="1"/>
          <p:nvPr/>
        </p:nvSpPr>
        <p:spPr>
          <a:xfrm>
            <a:off x="285720" y="1142984"/>
            <a:ext cx="8501122" cy="5355312"/>
          </a:xfrm>
          <a:prstGeom prst="rect">
            <a:avLst/>
          </a:prstGeom>
          <a:noFill/>
        </p:spPr>
        <p:txBody>
          <a:bodyPr wrap="square" rtlCol="0">
            <a:spAutoFit/>
          </a:bodyPr>
          <a:lstStyle/>
          <a:p>
            <a:pPr marL="514350" indent="-514350">
              <a:lnSpc>
                <a:spcPct val="150000"/>
              </a:lnSpc>
              <a:buFont typeface="Wingdings" pitchFamily="2" charset="2"/>
              <a:buChar char="M"/>
            </a:pPr>
            <a:r>
              <a:rPr lang="en-US" altLang="zh-CN" sz="2800" b="1" dirty="0" smtClean="0">
                <a:solidFill>
                  <a:schemeClr val="accent6">
                    <a:lumMod val="75000"/>
                  </a:schemeClr>
                </a:solidFill>
                <a:effectLst>
                  <a:outerShdw blurRad="38100" dist="38100" dir="2700000" algn="tl">
                    <a:srgbClr val="000000">
                      <a:alpha val="43137"/>
                    </a:srgbClr>
                  </a:outerShdw>
                </a:effectLst>
                <a:latin typeface="Comic Sans MS" pitchFamily="66" charset="0"/>
              </a:rPr>
              <a:t>Introduction</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Why Delay is Important</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Using MIMO to Boost PHY Layer Performance</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The Scenario of Multi-stream MIMO Link</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Related Works &amp; Remaining Challenges</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System Model</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Markov Decision Problem </a:t>
            </a:r>
            <a:r>
              <a:rPr lang="en-US" altLang="zh-CN" sz="2400" b="1" dirty="0" smtClean="0">
                <a:solidFill>
                  <a:schemeClr val="accent1">
                    <a:lumMod val="40000"/>
                    <a:lumOff val="60000"/>
                  </a:schemeClr>
                </a:solidFill>
                <a:latin typeface="Comic Sans MS" pitchFamily="66" charset="0"/>
              </a:rPr>
              <a:t>Formulation and Challenges</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Multi-Level Water-Filling Solution</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Numerical Results</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Conclusion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6628738" cy="523220"/>
            </a:xfrm>
            <a:prstGeom prst="rect">
              <a:avLst/>
            </a:prstGeom>
            <a:noFill/>
          </p:spPr>
          <p:txBody>
            <a:bodyPr wrap="none" rtlCol="0">
              <a:spAutoFit/>
            </a:bodyPr>
            <a:lstStyle/>
            <a:p>
              <a:r>
                <a:rPr lang="en-US" altLang="zh-CN" sz="2800" b="1" dirty="0" smtClean="0">
                  <a:latin typeface="Comic Sans MS" pitchFamily="66" charset="0"/>
                </a:rPr>
                <a:t>Markov Decision Problem Formulation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30</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000" b="1" dirty="0" smtClean="0">
                <a:solidFill>
                  <a:schemeClr val="tx2"/>
                </a:solidFill>
                <a:latin typeface="Comic Sans MS" pitchFamily="66" charset="0"/>
              </a:rPr>
              <a:t>Our Transition Probability Kernel:</a:t>
            </a:r>
          </a:p>
          <a:p>
            <a:pPr marL="971550" lvl="1" indent="-514350">
              <a:spcBef>
                <a:spcPct val="20000"/>
              </a:spcBef>
              <a:defRPr/>
            </a:pPr>
            <a:r>
              <a:rPr lang="en-US" altLang="zh-CN" b="1" dirty="0" smtClean="0">
                <a:solidFill>
                  <a:schemeClr val="tx2"/>
                </a:solidFill>
                <a:latin typeface="Comic Sans MS" pitchFamily="66" charset="0"/>
              </a:rPr>
              <a:t>	</a:t>
            </a:r>
          </a:p>
          <a:p>
            <a:pPr marL="1428750" lvl="2" indent="-514350">
              <a:lnSpc>
                <a:spcPct val="150000"/>
              </a:lnSpc>
              <a:spcBef>
                <a:spcPct val="20000"/>
              </a:spcBef>
              <a:buFont typeface="Wingdings" pitchFamily="2" charset="2"/>
              <a:buChar char="M"/>
              <a:defRPr/>
            </a:pPr>
            <a:endParaRPr lang="en-US" altLang="zh-CN" b="1" dirty="0" smtClean="0">
              <a:solidFill>
                <a:schemeClr val="tx2"/>
              </a:solidFill>
              <a:latin typeface="Comic Sans MS" pitchFamily="66" charset="0"/>
            </a:endParaRPr>
          </a:p>
          <a:p>
            <a:pPr marL="1200150" lvl="2" indent="-285750">
              <a:spcBef>
                <a:spcPct val="20000"/>
              </a:spcBef>
              <a:buFont typeface="Arial" pitchFamily="34" charset="0"/>
              <a:buChar char="–"/>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graphicFrame>
        <p:nvGraphicFramePr>
          <p:cNvPr id="11" name="Object 10"/>
          <p:cNvGraphicFramePr>
            <a:graphicFrameLocks noChangeAspect="1"/>
          </p:cNvGraphicFramePr>
          <p:nvPr/>
        </p:nvGraphicFramePr>
        <p:xfrm>
          <a:off x="8305800" y="1905000"/>
          <a:ext cx="609600" cy="254000"/>
        </p:xfrm>
        <a:graphic>
          <a:graphicData uri="http://schemas.openxmlformats.org/presentationml/2006/ole">
            <p:oleObj spid="_x0000_s118786" name="Equation" r:id="rId4" imgW="0" imgH="0" progId="Equation.DSMT4">
              <p:embed/>
            </p:oleObj>
          </a:graphicData>
        </a:graphic>
      </p:graphicFrame>
      <p:graphicFrame>
        <p:nvGraphicFramePr>
          <p:cNvPr id="16" name="Object 15"/>
          <p:cNvGraphicFramePr>
            <a:graphicFrameLocks noChangeAspect="1"/>
          </p:cNvGraphicFramePr>
          <p:nvPr/>
        </p:nvGraphicFramePr>
        <p:xfrm>
          <a:off x="4495800" y="2362200"/>
          <a:ext cx="196273" cy="215900"/>
        </p:xfrm>
        <a:graphic>
          <a:graphicData uri="http://schemas.openxmlformats.org/presentationml/2006/ole">
            <p:oleObj spid="_x0000_s118788" name="Equation" r:id="rId5" imgW="0" imgH="0" progId="Equation.DSMT4">
              <p:embed/>
            </p:oleObj>
          </a:graphicData>
        </a:graphic>
      </p:graphicFrame>
      <p:sp>
        <p:nvSpPr>
          <p:cNvPr id="14" name="矩形 13"/>
          <p:cNvSpPr/>
          <p:nvPr/>
        </p:nvSpPr>
        <p:spPr>
          <a:xfrm>
            <a:off x="1357290" y="2428868"/>
            <a:ext cx="6500858" cy="3714776"/>
          </a:xfrm>
          <a:prstGeom prst="rect">
            <a:avLst/>
          </a:prstGeom>
          <a:blipFill>
            <a:blip r:embed="rId6"/>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标注 16"/>
          <p:cNvSpPr/>
          <p:nvPr/>
        </p:nvSpPr>
        <p:spPr>
          <a:xfrm>
            <a:off x="642910" y="1685460"/>
            <a:ext cx="7786742" cy="642942"/>
          </a:xfrm>
          <a:prstGeom prst="wedgeRoundRectCallout">
            <a:avLst>
              <a:gd name="adj1" fmla="val -51487"/>
              <a:gd name="adj2" fmla="val -18769"/>
              <a:gd name="adj3" fmla="val 16667"/>
            </a:avLst>
          </a:prstGeom>
          <a:solidFill>
            <a:srgbClr val="FFFFCC"/>
          </a:solidFill>
          <a:ln>
            <a:solidFill>
              <a:srgbClr val="FFFF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rPr>
              <a:t>State transition diagram for L-dimension Markov chain {</a:t>
            </a:r>
            <a:r>
              <a:rPr lang="en-US" altLang="zh-CN" b="1" dirty="0" err="1" smtClean="0">
                <a:solidFill>
                  <a:schemeClr val="tx1"/>
                </a:solidFill>
              </a:rPr>
              <a:t>Qm</a:t>
            </a:r>
            <a:r>
              <a:rPr lang="en-US" altLang="zh-CN" b="1" dirty="0" smtClean="0">
                <a:solidFill>
                  <a:schemeClr val="tx1"/>
                </a:solidFill>
              </a:rPr>
              <a:t>}</a:t>
            </a:r>
            <a:r>
              <a:rPr lang="en-US" altLang="zh-CN" dirty="0" smtClean="0">
                <a:solidFill>
                  <a:schemeClr val="tx1"/>
                </a:solidFill>
              </a:rPr>
              <a:t> with N states each dimension. L=2 for illustration.</a:t>
            </a:r>
            <a:endParaRPr lang="zh-CN" altLang="en-US" dirty="0">
              <a:solidFill>
                <a:schemeClr val="tx1"/>
              </a:solidFill>
            </a:endParaRPr>
          </a:p>
        </p:txBody>
      </p:sp>
      <p:sp>
        <p:nvSpPr>
          <p:cNvPr id="19" name="圆角矩形标注 18"/>
          <p:cNvSpPr/>
          <p:nvPr/>
        </p:nvSpPr>
        <p:spPr>
          <a:xfrm>
            <a:off x="642910" y="6215082"/>
            <a:ext cx="7786742" cy="428628"/>
          </a:xfrm>
          <a:prstGeom prst="wedgeRoundRectCallout">
            <a:avLst>
              <a:gd name="adj1" fmla="val -51487"/>
              <a:gd name="adj2" fmla="val -18769"/>
              <a:gd name="adj3" fmla="val 16667"/>
            </a:avLst>
          </a:prstGeom>
          <a:solidFill>
            <a:srgbClr val="FFFF99"/>
          </a:solidFill>
          <a:ln>
            <a:solidFill>
              <a:srgbClr val="FFFF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rPr>
              <a:t>The induced Markov Chain is “</a:t>
            </a:r>
            <a:r>
              <a:rPr lang="en-US" altLang="zh-CN" dirty="0" err="1" smtClean="0">
                <a:solidFill>
                  <a:schemeClr val="tx1"/>
                </a:solidFill>
              </a:rPr>
              <a:t>aperiodic</a:t>
            </a:r>
            <a:r>
              <a:rPr lang="en-US" altLang="zh-CN" dirty="0" smtClean="0">
                <a:solidFill>
                  <a:schemeClr val="tx1"/>
                </a:solidFill>
              </a:rPr>
              <a:t>” and “irreducible”. </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7266708" cy="523220"/>
            </a:xfrm>
            <a:prstGeom prst="rect">
              <a:avLst/>
            </a:prstGeom>
            <a:noFill/>
          </p:spPr>
          <p:txBody>
            <a:bodyPr wrap="none" rtlCol="0">
              <a:spAutoFit/>
            </a:bodyPr>
            <a:lstStyle/>
            <a:p>
              <a:r>
                <a:rPr lang="en-US" altLang="zh-CN" sz="2800" b="1" dirty="0" smtClean="0">
                  <a:latin typeface="Comic Sans MS" pitchFamily="66" charset="0"/>
                </a:rPr>
                <a:t>Delay-Optimal MIMO </a:t>
              </a:r>
              <a:r>
                <a:rPr lang="en-US" altLang="zh-CN" sz="2800" b="1" dirty="0" err="1" smtClean="0">
                  <a:latin typeface="Comic Sans MS" pitchFamily="66" charset="0"/>
                </a:rPr>
                <a:t>Precoding</a:t>
              </a:r>
              <a:r>
                <a:rPr lang="en-US" altLang="zh-CN" sz="2800" b="1" dirty="0" smtClean="0">
                  <a:latin typeface="Comic Sans MS" pitchFamily="66" charset="0"/>
                </a:rPr>
                <a:t> Solution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31</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501122"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Two Major Challenges</a:t>
            </a:r>
            <a:endParaRPr lang="en-US" altLang="zh-CN" sz="1600" dirty="0" smtClean="0">
              <a:ea typeface="新細明體" pitchFamily="18" charset="-120"/>
            </a:endParaRPr>
          </a:p>
          <a:p>
            <a:pPr marL="971550" lvl="1" indent="-514350">
              <a:lnSpc>
                <a:spcPct val="150000"/>
              </a:lnSpc>
              <a:spcBef>
                <a:spcPct val="20000"/>
              </a:spcBef>
              <a:buFont typeface="Wingdings" pitchFamily="2" charset="2"/>
              <a:buChar char="M"/>
              <a:defRPr/>
            </a:pPr>
            <a:r>
              <a:rPr lang="en-US" altLang="zh-CN" sz="2900" b="1" dirty="0" smtClean="0">
                <a:solidFill>
                  <a:srgbClr val="FF0000"/>
                </a:solidFill>
              </a:rPr>
              <a:t>1) continuous state space (CSI)</a:t>
            </a:r>
            <a:r>
              <a:rPr lang="en-US" altLang="zh-CN" sz="2000" dirty="0" smtClean="0"/>
              <a:t>:</a:t>
            </a:r>
          </a:p>
          <a:p>
            <a:pPr marL="1428750" lvl="2" indent="-514350">
              <a:lnSpc>
                <a:spcPct val="150000"/>
              </a:lnSpc>
              <a:spcBef>
                <a:spcPct val="20000"/>
              </a:spcBef>
              <a:buFont typeface="Wingdings" pitchFamily="2" charset="2"/>
              <a:buChar char="M"/>
              <a:defRPr/>
            </a:pPr>
            <a:r>
              <a:rPr lang="en-US" altLang="zh-CN" sz="2000" dirty="0" smtClean="0"/>
              <a:t>Most of the results in MDP theory applies to countable state space  only. Extension to continuous state space is not trivial. </a:t>
            </a:r>
          </a:p>
          <a:p>
            <a:pPr marL="971550" lvl="1" indent="-514350">
              <a:lnSpc>
                <a:spcPct val="150000"/>
              </a:lnSpc>
              <a:spcBef>
                <a:spcPct val="20000"/>
              </a:spcBef>
              <a:buFont typeface="Wingdings" pitchFamily="2" charset="2"/>
              <a:buChar char="M"/>
              <a:defRPr/>
            </a:pPr>
            <a:r>
              <a:rPr lang="en-US" altLang="zh-CN" sz="2900" b="1" dirty="0" smtClean="0">
                <a:solidFill>
                  <a:srgbClr val="FF0000"/>
                </a:solidFill>
              </a:rPr>
              <a:t>2) Exponentially large Q state (QSI):</a:t>
            </a:r>
          </a:p>
          <a:p>
            <a:pPr marL="1428750" lvl="2" indent="-514350">
              <a:lnSpc>
                <a:spcPct val="150000"/>
              </a:lnSpc>
              <a:spcBef>
                <a:spcPct val="20000"/>
              </a:spcBef>
              <a:buFont typeface="Wingdings" pitchFamily="2" charset="2"/>
              <a:buChar char="M"/>
              <a:defRPr/>
            </a:pPr>
            <a:r>
              <a:rPr lang="en-US" altLang="zh-CN" sz="2000" dirty="0" smtClean="0"/>
              <a:t>The total number of states in the joint-queue-state (QSI) = N^L </a:t>
            </a:r>
          </a:p>
          <a:p>
            <a:pPr marL="1428750" lvl="2" indent="-514350">
              <a:lnSpc>
                <a:spcPct val="150000"/>
              </a:lnSpc>
              <a:spcBef>
                <a:spcPct val="20000"/>
              </a:spcBef>
              <a:buFont typeface="Wingdings" pitchFamily="2" charset="2"/>
              <a:buChar char="M"/>
              <a:defRPr/>
            </a:pPr>
            <a:r>
              <a:rPr lang="en-US" altLang="zh-CN" sz="2000" dirty="0" smtClean="0"/>
              <a:t>Exponentially large </a:t>
            </a:r>
            <a:r>
              <a:rPr lang="en-US" altLang="zh-CN" sz="2000" dirty="0" err="1" smtClean="0">
                <a:sym typeface="Wingdings"/>
              </a:rPr>
              <a:t></a:t>
            </a:r>
            <a:r>
              <a:rPr lang="en-US" altLang="zh-CN" sz="2000" dirty="0" smtClean="0">
                <a:sym typeface="Wingdings"/>
              </a:rPr>
              <a:t> complexity and memory requirement = </a:t>
            </a:r>
            <a:r>
              <a:rPr lang="en-US" altLang="zh-CN" sz="2000" dirty="0" err="1" smtClean="0">
                <a:sym typeface="Wingdings"/>
              </a:rPr>
              <a:t>O(exp[L</a:t>
            </a:r>
            <a:r>
              <a:rPr lang="en-US" altLang="zh-CN" sz="2000" dirty="0" smtClean="0">
                <a:sym typeface="Wingdings"/>
              </a:rPr>
              <a:t>])!!</a:t>
            </a:r>
            <a:endParaRPr lang="en-US" altLang="zh-CN" sz="2000" dirty="0" smtClean="0"/>
          </a:p>
        </p:txBody>
      </p:sp>
      <p:graphicFrame>
        <p:nvGraphicFramePr>
          <p:cNvPr id="16" name="Object 15"/>
          <p:cNvGraphicFramePr>
            <a:graphicFrameLocks noChangeAspect="1"/>
          </p:cNvGraphicFramePr>
          <p:nvPr/>
        </p:nvGraphicFramePr>
        <p:xfrm>
          <a:off x="1295400" y="5334000"/>
          <a:ext cx="7143230" cy="927100"/>
        </p:xfrm>
        <a:graphic>
          <a:graphicData uri="http://schemas.openxmlformats.org/presentationml/2006/ole">
            <p:oleObj spid="_x0000_s153602" name="Equation" r:id="rId4" imgW="0" imgH="0"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6366046" cy="523220"/>
            </a:xfrm>
            <a:prstGeom prst="rect">
              <a:avLst/>
            </a:prstGeom>
            <a:noFill/>
          </p:spPr>
          <p:txBody>
            <a:bodyPr wrap="none" rtlCol="0">
              <a:spAutoFit/>
            </a:bodyPr>
            <a:lstStyle/>
            <a:p>
              <a:r>
                <a:rPr lang="en-US" altLang="zh-CN" sz="2800" b="1" dirty="0" smtClean="0">
                  <a:latin typeface="Comic Sans MS" pitchFamily="66" charset="0"/>
                </a:rPr>
                <a:t>Challenge (I) – Reduced State MDP</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32</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501122"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Solution 1) Reduced State MDP</a:t>
            </a:r>
            <a:endParaRPr lang="en-US" altLang="zh-CN" sz="1600" dirty="0" smtClean="0">
              <a:ea typeface="新細明體" pitchFamily="18" charset="-120"/>
            </a:endParaRPr>
          </a:p>
          <a:p>
            <a:pPr marL="971550" lvl="1" indent="-514350">
              <a:lnSpc>
                <a:spcPct val="150000"/>
              </a:lnSpc>
              <a:spcBef>
                <a:spcPct val="20000"/>
              </a:spcBef>
              <a:buFont typeface="Wingdings" pitchFamily="2" charset="2"/>
              <a:buChar char="M"/>
              <a:defRPr/>
            </a:pPr>
            <a:r>
              <a:rPr lang="en-US" altLang="zh-CN" sz="2000" dirty="0" smtClean="0"/>
              <a:t>One challenge of the MDP problem is the continuous state space (CSI). </a:t>
            </a:r>
          </a:p>
          <a:p>
            <a:pPr marL="971550" lvl="1" indent="-514350">
              <a:lnSpc>
                <a:spcPct val="150000"/>
              </a:lnSpc>
              <a:spcBef>
                <a:spcPct val="20000"/>
              </a:spcBef>
              <a:buFont typeface="Wingdings" pitchFamily="2" charset="2"/>
              <a:buChar char="M"/>
              <a:defRPr/>
            </a:pPr>
            <a:r>
              <a:rPr lang="en-US" altLang="zh-CN" sz="2000" dirty="0" smtClean="0"/>
              <a:t>Most of MDP solutions require finite state space.</a:t>
            </a:r>
          </a:p>
          <a:p>
            <a:pPr marL="971550" lvl="1" indent="-514350">
              <a:lnSpc>
                <a:spcPct val="150000"/>
              </a:lnSpc>
              <a:spcBef>
                <a:spcPct val="20000"/>
              </a:spcBef>
              <a:buFont typeface="Wingdings" pitchFamily="2" charset="2"/>
              <a:buChar char="M"/>
              <a:defRPr/>
            </a:pPr>
            <a:r>
              <a:rPr lang="en-US" altLang="zh-CN" sz="2000" dirty="0" smtClean="0"/>
              <a:t>Observe that given a control policy    , the induced </a:t>
            </a:r>
            <a:r>
              <a:rPr lang="en-US" altLang="zh-CN" sz="2000" dirty="0" err="1" smtClean="0"/>
              <a:t>markov</a:t>
            </a:r>
            <a:r>
              <a:rPr lang="en-US" altLang="zh-CN" sz="2000" dirty="0" smtClean="0"/>
              <a:t> chain {</a:t>
            </a:r>
            <a:r>
              <a:rPr lang="en-US" altLang="zh-CN" sz="2000" dirty="0" err="1" smtClean="0"/>
              <a:t>Q(m</a:t>
            </a:r>
            <a:r>
              <a:rPr lang="en-US" altLang="zh-CN" sz="2000" dirty="0" smtClean="0"/>
              <a:t>)} only depends on the control via the “conditional average service rate” </a:t>
            </a:r>
          </a:p>
          <a:p>
            <a:pPr marL="514350" indent="-514350">
              <a:lnSpc>
                <a:spcPct val="150000"/>
              </a:lnSpc>
              <a:spcBef>
                <a:spcPct val="20000"/>
              </a:spcBef>
              <a:defRPr/>
            </a:pPr>
            <a:r>
              <a:rPr lang="en-US" altLang="zh-CN" b="1" dirty="0" smtClean="0">
                <a:solidFill>
                  <a:srgbClr val="FFFF00"/>
                </a:solidFill>
                <a:latin typeface="Comic Sans MS" pitchFamily="66" charset="0"/>
              </a:rPr>
              <a:t>	</a:t>
            </a:r>
          </a:p>
        </p:txBody>
      </p:sp>
      <p:graphicFrame>
        <p:nvGraphicFramePr>
          <p:cNvPr id="16" name="Object 15"/>
          <p:cNvGraphicFramePr>
            <a:graphicFrameLocks noChangeAspect="1"/>
          </p:cNvGraphicFramePr>
          <p:nvPr/>
        </p:nvGraphicFramePr>
        <p:xfrm>
          <a:off x="1295400" y="5334000"/>
          <a:ext cx="7143230" cy="927100"/>
        </p:xfrm>
        <a:graphic>
          <a:graphicData uri="http://schemas.openxmlformats.org/presentationml/2006/ole">
            <p:oleObj spid="_x0000_s68611" name="Equation" r:id="rId4" imgW="0" imgH="0" progId="Equation.DSMT4">
              <p:embed/>
            </p:oleObj>
          </a:graphicData>
        </a:graphic>
      </p:graphicFrame>
      <p:sp>
        <p:nvSpPr>
          <p:cNvPr id="18" name="圆角矩形标注 17"/>
          <p:cNvSpPr/>
          <p:nvPr/>
        </p:nvSpPr>
        <p:spPr>
          <a:xfrm>
            <a:off x="914400" y="4495800"/>
            <a:ext cx="7358114" cy="1828800"/>
          </a:xfrm>
          <a:prstGeom prst="wedgeRoundRectCallout">
            <a:avLst>
              <a:gd name="adj1" fmla="val -51487"/>
              <a:gd name="adj2" fmla="val -18769"/>
              <a:gd name="adj3" fmla="val 16667"/>
            </a:avLst>
          </a:prstGeom>
          <a:solidFill>
            <a:srgbClr val="FFFF99"/>
          </a:solidFill>
          <a:ln>
            <a:solidFill>
              <a:srgbClr val="FFFF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2000" b="1" dirty="0" smtClean="0">
                <a:solidFill>
                  <a:schemeClr val="accent5">
                    <a:lumMod val="50000"/>
                  </a:schemeClr>
                </a:solidFill>
              </a:rPr>
              <a:t>We could have an equivalent “reduced state MDP” (evolves based on the finite state space Q)</a:t>
            </a:r>
            <a:endParaRPr lang="zh-CN" altLang="en-US" sz="2000" dirty="0">
              <a:solidFill>
                <a:schemeClr val="accent5">
                  <a:lumMod val="50000"/>
                </a:schemeClr>
              </a:solidFill>
            </a:endParaRPr>
          </a:p>
        </p:txBody>
      </p:sp>
      <p:graphicFrame>
        <p:nvGraphicFramePr>
          <p:cNvPr id="68614" name="Object 6"/>
          <p:cNvGraphicFramePr>
            <a:graphicFrameLocks noChangeAspect="1"/>
          </p:cNvGraphicFramePr>
          <p:nvPr/>
        </p:nvGraphicFramePr>
        <p:xfrm>
          <a:off x="1524000" y="3886200"/>
          <a:ext cx="2195513" cy="381000"/>
        </p:xfrm>
        <a:graphic>
          <a:graphicData uri="http://schemas.openxmlformats.org/presentationml/2006/ole">
            <p:oleObj spid="_x0000_s68614" name="Equation" r:id="rId5" imgW="1536700" imgH="266700" progId="Equation.DSMT4">
              <p:embed/>
            </p:oleObj>
          </a:graphicData>
        </a:graphic>
      </p:graphicFrame>
      <p:graphicFrame>
        <p:nvGraphicFramePr>
          <p:cNvPr id="68615" name="Object 7"/>
          <p:cNvGraphicFramePr>
            <a:graphicFrameLocks noChangeAspect="1"/>
          </p:cNvGraphicFramePr>
          <p:nvPr/>
        </p:nvGraphicFramePr>
        <p:xfrm>
          <a:off x="1066800" y="5334000"/>
          <a:ext cx="7143750" cy="927100"/>
        </p:xfrm>
        <a:graphic>
          <a:graphicData uri="http://schemas.openxmlformats.org/presentationml/2006/ole">
            <p:oleObj spid="_x0000_s68615" name="Equation" r:id="rId6" imgW="5969000" imgH="774700" progId="Equation.DSMT4">
              <p:embed/>
            </p:oleObj>
          </a:graphicData>
        </a:graphic>
      </p:graphicFrame>
      <p:graphicFrame>
        <p:nvGraphicFramePr>
          <p:cNvPr id="68616" name="Object 8"/>
          <p:cNvGraphicFramePr>
            <a:graphicFrameLocks noChangeAspect="1"/>
          </p:cNvGraphicFramePr>
          <p:nvPr/>
        </p:nvGraphicFramePr>
        <p:xfrm>
          <a:off x="4953000" y="3048000"/>
          <a:ext cx="158750" cy="244475"/>
        </p:xfrm>
        <a:graphic>
          <a:graphicData uri="http://schemas.openxmlformats.org/presentationml/2006/ole">
            <p:oleObj spid="_x0000_s68616" name="Formula" r:id="rId7" imgW="80280" imgH="106200" progId="">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6366046" cy="523220"/>
            </a:xfrm>
            <a:prstGeom prst="rect">
              <a:avLst/>
            </a:prstGeom>
            <a:noFill/>
          </p:spPr>
          <p:txBody>
            <a:bodyPr wrap="none" rtlCol="0">
              <a:spAutoFit/>
            </a:bodyPr>
            <a:lstStyle/>
            <a:p>
              <a:r>
                <a:rPr lang="en-US" altLang="zh-CN" sz="2800" b="1" dirty="0" smtClean="0">
                  <a:latin typeface="Comic Sans MS" pitchFamily="66" charset="0"/>
                </a:rPr>
                <a:t>Challenge (I) – Reduced State MDP</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33</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Bellman Condition &amp; Optimal </a:t>
            </a:r>
            <a:r>
              <a:rPr lang="en-US" altLang="zh-CN" sz="2400" b="1" dirty="0" err="1" smtClean="0">
                <a:solidFill>
                  <a:schemeClr val="tx2"/>
                </a:solidFill>
                <a:latin typeface="Comic Sans MS" pitchFamily="66" charset="0"/>
              </a:rPr>
              <a:t>Precoding</a:t>
            </a:r>
            <a:r>
              <a:rPr lang="en-US" altLang="zh-CN" sz="2400" b="1" dirty="0" smtClean="0">
                <a:solidFill>
                  <a:schemeClr val="tx2"/>
                </a:solidFill>
                <a:latin typeface="Comic Sans MS" pitchFamily="66" charset="0"/>
              </a:rPr>
              <a:t> Structure</a:t>
            </a:r>
          </a:p>
          <a:p>
            <a:pPr marL="1200150" lvl="2" indent="-285750">
              <a:spcBef>
                <a:spcPct val="20000"/>
              </a:spcBef>
              <a:buFont typeface="Arial" pitchFamily="34" charset="0"/>
              <a:buChar char="–"/>
            </a:pPr>
            <a:r>
              <a:rPr lang="en-US" altLang="zh-TW" sz="2000" dirty="0" smtClean="0">
                <a:ea typeface="新細明體" pitchFamily="18" charset="-120"/>
              </a:rPr>
              <a:t>Optimal solution is obtained by the Bellman’s equation</a:t>
            </a: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pic>
        <p:nvPicPr>
          <p:cNvPr id="11" name="Picture 10"/>
          <p:cNvPicPr>
            <a:picLocks noChangeAspect="1"/>
          </p:cNvPicPr>
          <p:nvPr/>
        </p:nvPicPr>
        <p:blipFill>
          <a:blip r:embed="rId3"/>
          <a:stretch>
            <a:fillRect/>
          </a:stretch>
        </p:blipFill>
        <p:spPr>
          <a:xfrm>
            <a:off x="714348" y="2189654"/>
            <a:ext cx="7500990" cy="2096602"/>
          </a:xfrm>
          <a:prstGeom prst="rect">
            <a:avLst/>
          </a:prstGeom>
        </p:spPr>
      </p:pic>
      <p:pic>
        <p:nvPicPr>
          <p:cNvPr id="13" name="Picture 12"/>
          <p:cNvPicPr>
            <a:picLocks noChangeAspect="1"/>
          </p:cNvPicPr>
          <p:nvPr/>
        </p:nvPicPr>
        <p:blipFill>
          <a:blip r:embed="rId4"/>
          <a:stretch>
            <a:fillRect/>
          </a:stretch>
        </p:blipFill>
        <p:spPr>
          <a:xfrm>
            <a:off x="381000" y="4495800"/>
            <a:ext cx="8445500" cy="768605"/>
          </a:xfrm>
          <a:prstGeom prst="rect">
            <a:avLst/>
          </a:prstGeom>
          <a:solidFill>
            <a:srgbClr val="CCFFCC"/>
          </a:solidFill>
          <a:ln>
            <a:solidFill>
              <a:schemeClr val="tx1"/>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6366046" cy="523220"/>
            </a:xfrm>
            <a:prstGeom prst="rect">
              <a:avLst/>
            </a:prstGeom>
            <a:noFill/>
          </p:spPr>
          <p:txBody>
            <a:bodyPr wrap="none" rtlCol="0">
              <a:spAutoFit/>
            </a:bodyPr>
            <a:lstStyle/>
            <a:p>
              <a:r>
                <a:rPr lang="en-US" altLang="zh-CN" sz="2800" b="1" dirty="0" smtClean="0">
                  <a:latin typeface="Comic Sans MS" pitchFamily="66" charset="0"/>
                </a:rPr>
                <a:t>Challenge (I) – Reduced State MDP</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34</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Optimal </a:t>
            </a:r>
            <a:r>
              <a:rPr lang="en-US" altLang="zh-CN" sz="2400" b="1" dirty="0" err="1" smtClean="0">
                <a:solidFill>
                  <a:schemeClr val="tx2"/>
                </a:solidFill>
                <a:latin typeface="Comic Sans MS" pitchFamily="66" charset="0"/>
              </a:rPr>
              <a:t>Precoding</a:t>
            </a:r>
            <a:r>
              <a:rPr lang="en-US" altLang="zh-CN" sz="2400" b="1" dirty="0" smtClean="0">
                <a:solidFill>
                  <a:schemeClr val="tx2"/>
                </a:solidFill>
                <a:latin typeface="Comic Sans MS" pitchFamily="66" charset="0"/>
              </a:rPr>
              <a:t> Structure</a:t>
            </a:r>
          </a:p>
          <a:p>
            <a:pPr marL="1200150" lvl="2" indent="-285750">
              <a:spcBef>
                <a:spcPct val="20000"/>
              </a:spcBef>
              <a:buFont typeface="Arial" pitchFamily="34" charset="0"/>
              <a:buChar char="–"/>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pic>
        <p:nvPicPr>
          <p:cNvPr id="11" name="Picture 10"/>
          <p:cNvPicPr>
            <a:picLocks noChangeAspect="1"/>
          </p:cNvPicPr>
          <p:nvPr/>
        </p:nvPicPr>
        <p:blipFill>
          <a:blip r:embed="rId3"/>
          <a:stretch>
            <a:fillRect/>
          </a:stretch>
        </p:blipFill>
        <p:spPr>
          <a:xfrm>
            <a:off x="838200" y="1752600"/>
            <a:ext cx="4572000" cy="713822"/>
          </a:xfrm>
          <a:prstGeom prst="rect">
            <a:avLst/>
          </a:prstGeom>
        </p:spPr>
      </p:pic>
      <p:pic>
        <p:nvPicPr>
          <p:cNvPr id="13" name="Picture 12"/>
          <p:cNvPicPr>
            <a:picLocks noChangeAspect="1"/>
          </p:cNvPicPr>
          <p:nvPr/>
        </p:nvPicPr>
        <p:blipFill>
          <a:blip r:embed="rId4"/>
          <a:stretch>
            <a:fillRect/>
          </a:stretch>
        </p:blipFill>
        <p:spPr>
          <a:xfrm>
            <a:off x="5562600" y="1905000"/>
            <a:ext cx="3352800" cy="675419"/>
          </a:xfrm>
          <a:prstGeom prst="rect">
            <a:avLst/>
          </a:prstGeom>
        </p:spPr>
      </p:pic>
      <p:pic>
        <p:nvPicPr>
          <p:cNvPr id="14" name="Picture 13"/>
          <p:cNvPicPr>
            <a:picLocks noChangeAspect="1"/>
          </p:cNvPicPr>
          <p:nvPr/>
        </p:nvPicPr>
        <p:blipFill>
          <a:blip r:embed="rId5"/>
          <a:stretch>
            <a:fillRect/>
          </a:stretch>
        </p:blipFill>
        <p:spPr>
          <a:xfrm>
            <a:off x="838200" y="2590800"/>
            <a:ext cx="7239000" cy="630146"/>
          </a:xfrm>
          <a:prstGeom prst="rect">
            <a:avLst/>
          </a:prstGeom>
        </p:spPr>
      </p:pic>
      <p:pic>
        <p:nvPicPr>
          <p:cNvPr id="15" name="Picture 14"/>
          <p:cNvPicPr>
            <a:picLocks noChangeAspect="1"/>
          </p:cNvPicPr>
          <p:nvPr/>
        </p:nvPicPr>
        <p:blipFill>
          <a:blip r:embed="rId6"/>
          <a:stretch>
            <a:fillRect/>
          </a:stretch>
        </p:blipFill>
        <p:spPr>
          <a:xfrm>
            <a:off x="914400" y="3352800"/>
            <a:ext cx="6934200" cy="2441724"/>
          </a:xfrm>
          <a:prstGeom prst="rect">
            <a:avLst/>
          </a:prstGeom>
          <a:ln>
            <a:solidFill>
              <a:srgbClr val="000000"/>
            </a:solidFill>
          </a:ln>
        </p:spPr>
      </p:pic>
      <p:sp>
        <p:nvSpPr>
          <p:cNvPr id="16" name="TextBox 15"/>
          <p:cNvSpPr txBox="1"/>
          <p:nvPr/>
        </p:nvSpPr>
        <p:spPr>
          <a:xfrm>
            <a:off x="914400" y="6019800"/>
            <a:ext cx="7078530" cy="369332"/>
          </a:xfrm>
          <a:prstGeom prst="rect">
            <a:avLst/>
          </a:prstGeom>
          <a:solidFill>
            <a:srgbClr val="CCFFCC"/>
          </a:solidFill>
          <a:ln>
            <a:solidFill>
              <a:srgbClr val="000000"/>
            </a:solidFill>
          </a:ln>
        </p:spPr>
        <p:txBody>
          <a:bodyPr wrap="none" rtlCol="0">
            <a:spAutoFit/>
          </a:bodyPr>
          <a:lstStyle/>
          <a:p>
            <a:r>
              <a:rPr lang="en-US" dirty="0" smtClean="0"/>
              <a:t>Delay Optimal </a:t>
            </a:r>
            <a:r>
              <a:rPr lang="en-US" dirty="0" err="1" smtClean="0"/>
              <a:t>Precoder</a:t>
            </a:r>
            <a:r>
              <a:rPr lang="en-US" dirty="0" smtClean="0"/>
              <a:t> still has a “MIMO channel </a:t>
            </a:r>
            <a:r>
              <a:rPr lang="en-US" dirty="0" err="1" smtClean="0"/>
              <a:t>Diagonaling</a:t>
            </a:r>
            <a:r>
              <a:rPr lang="en-US" dirty="0" smtClean="0"/>
              <a:t> Structure”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6366046" cy="523220"/>
            </a:xfrm>
            <a:prstGeom prst="rect">
              <a:avLst/>
            </a:prstGeom>
            <a:noFill/>
          </p:spPr>
          <p:txBody>
            <a:bodyPr wrap="none" rtlCol="0">
              <a:spAutoFit/>
            </a:bodyPr>
            <a:lstStyle/>
            <a:p>
              <a:r>
                <a:rPr lang="en-US" altLang="zh-CN" sz="2800" b="1" dirty="0" smtClean="0">
                  <a:latin typeface="Comic Sans MS" pitchFamily="66" charset="0"/>
                </a:rPr>
                <a:t>Challenge (I) – Reduced State MDP</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35</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000" b="1" dirty="0" smtClean="0">
                <a:solidFill>
                  <a:schemeClr val="tx2"/>
                </a:solidFill>
                <a:latin typeface="Comic Sans MS" pitchFamily="66" charset="0"/>
              </a:rPr>
              <a:t>Remaining Problem is to solve for power allocation across the L streams</a:t>
            </a:r>
          </a:p>
          <a:p>
            <a:pPr marL="514350" indent="-514350">
              <a:lnSpc>
                <a:spcPct val="150000"/>
              </a:lnSpc>
              <a:spcBef>
                <a:spcPct val="20000"/>
              </a:spcBef>
              <a:buFont typeface="Wingdings" pitchFamily="2" charset="2"/>
              <a:buChar char="M"/>
              <a:defRPr/>
            </a:pPr>
            <a:r>
              <a:rPr lang="en-US" altLang="zh-CN" sz="2000" b="1" dirty="0" smtClean="0">
                <a:solidFill>
                  <a:schemeClr val="tx2"/>
                </a:solidFill>
                <a:latin typeface="Comic Sans MS" pitchFamily="66" charset="0"/>
              </a:rPr>
              <a:t>Optimal power allocation policy</a:t>
            </a:r>
          </a:p>
          <a:p>
            <a:pPr marL="514350" indent="-514350">
              <a:lnSpc>
                <a:spcPct val="150000"/>
              </a:lnSpc>
              <a:spcBef>
                <a:spcPct val="20000"/>
              </a:spcBef>
              <a:buFont typeface="Wingdings" pitchFamily="2" charset="2"/>
              <a:buChar char="M"/>
              <a:defRPr/>
            </a:pPr>
            <a:endParaRPr lang="en-US" altLang="zh-CN" sz="2400" b="1" dirty="0" smtClean="0">
              <a:solidFill>
                <a:schemeClr val="tx2"/>
              </a:solidFill>
              <a:latin typeface="Comic Sans MS" pitchFamily="66" charset="0"/>
            </a:endParaRPr>
          </a:p>
          <a:p>
            <a:pPr marL="514350" indent="-514350">
              <a:lnSpc>
                <a:spcPct val="150000"/>
              </a:lnSpc>
              <a:spcBef>
                <a:spcPct val="20000"/>
              </a:spcBef>
              <a:buFont typeface="Wingdings" pitchFamily="2" charset="2"/>
              <a:buChar char="M"/>
              <a:defRPr/>
            </a:pPr>
            <a:endParaRPr lang="en-US" altLang="zh-CN" sz="2400" b="1" dirty="0" smtClean="0">
              <a:solidFill>
                <a:schemeClr val="tx2"/>
              </a:solidFill>
              <a:latin typeface="Comic Sans MS" pitchFamily="66" charset="0"/>
            </a:endParaRPr>
          </a:p>
          <a:p>
            <a:pPr marL="971550" lvl="1" indent="-514350">
              <a:lnSpc>
                <a:spcPct val="150000"/>
              </a:lnSpc>
              <a:spcBef>
                <a:spcPct val="20000"/>
              </a:spcBef>
              <a:buFont typeface="Wingdings" pitchFamily="2" charset="2"/>
              <a:buChar char="M"/>
              <a:defRPr/>
            </a:pPr>
            <a:r>
              <a:rPr lang="en-US" altLang="zh-CN" sz="2000" b="1" dirty="0" smtClean="0">
                <a:solidFill>
                  <a:srgbClr val="FF0000"/>
                </a:solidFill>
                <a:latin typeface="Comic Sans MS" pitchFamily="66" charset="0"/>
              </a:rPr>
              <a:t>“Multi-level” water-filling type solution</a:t>
            </a:r>
          </a:p>
          <a:p>
            <a:pPr marL="1428750" lvl="2" indent="-514350">
              <a:lnSpc>
                <a:spcPct val="150000"/>
              </a:lnSpc>
              <a:spcBef>
                <a:spcPct val="20000"/>
              </a:spcBef>
              <a:buFont typeface="Wingdings" pitchFamily="2" charset="2"/>
              <a:buChar char="M"/>
              <a:defRPr/>
            </a:pPr>
            <a:r>
              <a:rPr lang="en-US" altLang="zh-CN" sz="2000" b="1" dirty="0" smtClean="0">
                <a:solidFill>
                  <a:schemeClr val="tx2"/>
                </a:solidFill>
                <a:latin typeface="Comic Sans MS" pitchFamily="66" charset="0"/>
              </a:rPr>
              <a:t>“Water-filling” based on the CSI </a:t>
            </a:r>
          </a:p>
          <a:p>
            <a:pPr marL="1428750" lvl="2" indent="-514350">
              <a:lnSpc>
                <a:spcPct val="150000"/>
              </a:lnSpc>
              <a:spcBef>
                <a:spcPct val="20000"/>
              </a:spcBef>
              <a:buFont typeface="Wingdings" pitchFamily="2" charset="2"/>
              <a:buChar char="M"/>
              <a:defRPr/>
            </a:pPr>
            <a:r>
              <a:rPr lang="en-US" altLang="zh-CN" sz="2000" b="1" dirty="0" smtClean="0">
                <a:solidFill>
                  <a:srgbClr val="FF0000"/>
                </a:solidFill>
                <a:latin typeface="Comic Sans MS" pitchFamily="66" charset="0"/>
              </a:rPr>
              <a:t>“Water level” depends on the QSI </a:t>
            </a:r>
            <a:r>
              <a:rPr lang="en-US" altLang="zh-CN" sz="2000" b="1" dirty="0" smtClean="0">
                <a:solidFill>
                  <a:schemeClr val="tx2"/>
                </a:solidFill>
                <a:latin typeface="Comic Sans MS" pitchFamily="66" charset="0"/>
              </a:rPr>
              <a:t>(indirectly via  </a:t>
            </a:r>
          </a:p>
          <a:p>
            <a:pPr marL="1428750" lvl="2" indent="-514350">
              <a:lnSpc>
                <a:spcPct val="150000"/>
              </a:lnSpc>
              <a:spcBef>
                <a:spcPct val="20000"/>
              </a:spcBef>
              <a:buFont typeface="Wingdings" pitchFamily="2" charset="2"/>
              <a:buChar char="M"/>
              <a:defRPr/>
            </a:pPr>
            <a:endParaRPr lang="en-US" altLang="zh-CN" sz="2400" b="1" dirty="0" smtClean="0">
              <a:solidFill>
                <a:schemeClr val="tx2"/>
              </a:solidFill>
              <a:latin typeface="Comic Sans MS" pitchFamily="66" charset="0"/>
            </a:endParaRPr>
          </a:p>
        </p:txBody>
      </p:sp>
      <p:pic>
        <p:nvPicPr>
          <p:cNvPr id="11" name="Picture 10"/>
          <p:cNvPicPr>
            <a:picLocks noChangeAspect="1"/>
          </p:cNvPicPr>
          <p:nvPr/>
        </p:nvPicPr>
        <p:blipFill>
          <a:blip r:embed="rId2"/>
          <a:stretch>
            <a:fillRect/>
          </a:stretch>
        </p:blipFill>
        <p:spPr>
          <a:xfrm>
            <a:off x="2286000" y="2786058"/>
            <a:ext cx="4038600" cy="887495"/>
          </a:xfrm>
          <a:prstGeom prst="rect">
            <a:avLst/>
          </a:prstGeom>
          <a:ln>
            <a:solidFill>
              <a:srgbClr val="000000"/>
            </a:solidFill>
          </a:ln>
        </p:spPr>
      </p:pic>
      <p:pic>
        <p:nvPicPr>
          <p:cNvPr id="13" name="Picture 12"/>
          <p:cNvPicPr>
            <a:picLocks noChangeAspect="1"/>
          </p:cNvPicPr>
          <p:nvPr/>
        </p:nvPicPr>
        <p:blipFill>
          <a:blip r:embed="rId3"/>
          <a:stretch>
            <a:fillRect/>
          </a:stretch>
        </p:blipFill>
        <p:spPr>
          <a:xfrm>
            <a:off x="6000760" y="4429132"/>
            <a:ext cx="1447800" cy="520700"/>
          </a:xfrm>
          <a:prstGeom prst="rect">
            <a:avLst/>
          </a:prstGeom>
        </p:spPr>
      </p:pic>
      <p:pic>
        <p:nvPicPr>
          <p:cNvPr id="14" name="Picture 13"/>
          <p:cNvPicPr>
            <a:picLocks noChangeAspect="1"/>
          </p:cNvPicPr>
          <p:nvPr/>
        </p:nvPicPr>
        <p:blipFill>
          <a:blip r:embed="rId4"/>
          <a:stretch>
            <a:fillRect/>
          </a:stretch>
        </p:blipFill>
        <p:spPr>
          <a:xfrm>
            <a:off x="2285984" y="5500702"/>
            <a:ext cx="4152900" cy="444343"/>
          </a:xfrm>
          <a:prstGeom prst="rect">
            <a:avLst/>
          </a:prstGeom>
        </p:spPr>
      </p:pic>
      <p:grpSp>
        <p:nvGrpSpPr>
          <p:cNvPr id="23" name="Group 22"/>
          <p:cNvGrpSpPr/>
          <p:nvPr/>
        </p:nvGrpSpPr>
        <p:grpSpPr>
          <a:xfrm>
            <a:off x="3429000" y="3276600"/>
            <a:ext cx="2590800" cy="1219200"/>
            <a:chOff x="3429000" y="3276600"/>
            <a:chExt cx="2590800" cy="1219200"/>
          </a:xfrm>
        </p:grpSpPr>
        <p:sp>
          <p:nvSpPr>
            <p:cNvPr id="15" name="Oval 14"/>
            <p:cNvSpPr/>
            <p:nvPr/>
          </p:nvSpPr>
          <p:spPr>
            <a:xfrm>
              <a:off x="5181600" y="3276600"/>
              <a:ext cx="838200" cy="304800"/>
            </a:xfrm>
            <a:prstGeom prst="ellipse">
              <a:avLst/>
            </a:prstGeom>
            <a:noFill/>
            <a:ln w="127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a:stCxn id="15" idx="4"/>
            </p:cNvCxnSpPr>
            <p:nvPr/>
          </p:nvCxnSpPr>
          <p:spPr>
            <a:xfrm rot="5400000">
              <a:off x="4057650" y="2952750"/>
              <a:ext cx="914400" cy="21717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2057400" y="2971800"/>
            <a:ext cx="2971800" cy="2057400"/>
            <a:chOff x="2057400" y="2971800"/>
            <a:chExt cx="2971800" cy="2057400"/>
          </a:xfrm>
        </p:grpSpPr>
        <p:sp>
          <p:nvSpPr>
            <p:cNvPr id="19" name="Oval 18"/>
            <p:cNvSpPr/>
            <p:nvPr/>
          </p:nvSpPr>
          <p:spPr>
            <a:xfrm>
              <a:off x="4419600" y="2971800"/>
              <a:ext cx="609600" cy="304800"/>
            </a:xfrm>
            <a:prstGeom prst="ellipse">
              <a:avLst/>
            </a:prstGeom>
            <a:noFill/>
            <a:ln w="127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rot="10800000" flipV="1">
              <a:off x="2057400" y="3276600"/>
              <a:ext cx="2667000" cy="1752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6366046" cy="523220"/>
            </a:xfrm>
            <a:prstGeom prst="rect">
              <a:avLst/>
            </a:prstGeom>
            <a:noFill/>
          </p:spPr>
          <p:txBody>
            <a:bodyPr wrap="none" rtlCol="0">
              <a:spAutoFit/>
            </a:bodyPr>
            <a:lstStyle/>
            <a:p>
              <a:r>
                <a:rPr lang="en-US" altLang="zh-CN" sz="2800" b="1" dirty="0" smtClean="0">
                  <a:latin typeface="Comic Sans MS" pitchFamily="66" charset="0"/>
                </a:rPr>
                <a:t>Challenge (I) – Reduced State MDP</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36</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000" b="1" dirty="0" smtClean="0">
                <a:solidFill>
                  <a:schemeClr val="tx2"/>
                </a:solidFill>
                <a:latin typeface="Comic Sans MS" pitchFamily="66" charset="0"/>
              </a:rPr>
              <a:t>How to obtain the “water-level”	</a:t>
            </a:r>
            <a:r>
              <a:rPr lang="en-US" altLang="zh-CN" b="1" dirty="0" smtClean="0">
                <a:solidFill>
                  <a:schemeClr val="tx2"/>
                </a:solidFill>
                <a:latin typeface="Comic Sans MS" pitchFamily="66" charset="0"/>
              </a:rPr>
              <a:t>? </a:t>
            </a:r>
          </a:p>
          <a:p>
            <a:pPr marL="1200150" lvl="2" indent="-285750">
              <a:spcBef>
                <a:spcPct val="20000"/>
              </a:spcBef>
              <a:buFont typeface="Arial" pitchFamily="34" charset="0"/>
              <a:buChar char="–"/>
            </a:pPr>
            <a:r>
              <a:rPr lang="en-US" altLang="zh-TW" sz="2000" dirty="0" smtClean="0">
                <a:ea typeface="新細明體" pitchFamily="18" charset="-120"/>
              </a:rPr>
              <a:t>Solving the Bellman Equation (23) ~ </a:t>
            </a:r>
          </a:p>
          <a:p>
            <a:pPr marL="1200150" lvl="2" indent="-285750">
              <a:spcBef>
                <a:spcPct val="20000"/>
              </a:spcBef>
              <a:buFont typeface="Arial" pitchFamily="34" charset="0"/>
              <a:buChar char="–"/>
            </a:pPr>
            <a:r>
              <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rPr>
              <a:t>Exponential complexity and memory requirement </a:t>
            </a:r>
            <a:r>
              <a:rPr kumimoji="0" lang="en-US" altLang="zh-TW" sz="2000" b="0" i="0" u="none" strike="noStrike" kern="1200" cap="none" spc="0" normalizeH="0" baseline="0" noProof="0" dirty="0" err="1" smtClean="0">
                <a:ln>
                  <a:noFill/>
                </a:ln>
                <a:solidFill>
                  <a:schemeClr val="tx1"/>
                </a:solidFill>
                <a:effectLst/>
                <a:uLnTx/>
                <a:uFillTx/>
                <a:latin typeface="+mn-lt"/>
                <a:ea typeface="新細明體" pitchFamily="18" charset="-120"/>
                <a:cs typeface="+mn-cs"/>
              </a:rPr>
              <a:t>w.r</a:t>
            </a:r>
            <a:r>
              <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rPr>
              <a:t>.</a:t>
            </a:r>
            <a:r>
              <a:rPr lang="en-US" altLang="zh-TW" sz="2000" dirty="0" err="1" smtClean="0">
                <a:ea typeface="新細明體" pitchFamily="18" charset="-120"/>
              </a:rPr>
              <a:t>t</a:t>
            </a:r>
            <a:r>
              <a:rPr lang="en-US" altLang="zh-TW" sz="2000" dirty="0" smtClean="0">
                <a:ea typeface="新細明體" pitchFamily="18" charset="-120"/>
              </a:rPr>
              <a:t> L (# of data streams) </a:t>
            </a:r>
            <a:r>
              <a:rPr lang="en-US" altLang="zh-TW" sz="2000" dirty="0" err="1" smtClean="0">
                <a:ea typeface="新細明體" pitchFamily="18" charset="-120"/>
                <a:sym typeface="Wingdings"/>
              </a:rPr>
              <a:t></a:t>
            </a:r>
            <a:r>
              <a:rPr lang="en-US" altLang="zh-TW" sz="2000" dirty="0" smtClean="0">
                <a:ea typeface="新細明體" pitchFamily="18" charset="-120"/>
                <a:sym typeface="Wingdings"/>
              </a:rPr>
              <a:t> Not a scalable solution</a:t>
            </a: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pic>
        <p:nvPicPr>
          <p:cNvPr id="11" name="Picture 10"/>
          <p:cNvPicPr>
            <a:picLocks noChangeAspect="1"/>
          </p:cNvPicPr>
          <p:nvPr/>
        </p:nvPicPr>
        <p:blipFill>
          <a:blip r:embed="rId3"/>
          <a:stretch>
            <a:fillRect/>
          </a:stretch>
        </p:blipFill>
        <p:spPr>
          <a:xfrm>
            <a:off x="5214942" y="1285860"/>
            <a:ext cx="3560886" cy="381000"/>
          </a:xfrm>
          <a:prstGeom prst="rect">
            <a:avLst/>
          </a:prstGeom>
        </p:spPr>
      </p:pic>
      <p:graphicFrame>
        <p:nvGraphicFramePr>
          <p:cNvPr id="13" name="Object 12"/>
          <p:cNvGraphicFramePr>
            <a:graphicFrameLocks noChangeAspect="1"/>
          </p:cNvGraphicFramePr>
          <p:nvPr/>
        </p:nvGraphicFramePr>
        <p:xfrm>
          <a:off x="5334000" y="1752600"/>
          <a:ext cx="2032000" cy="266700"/>
        </p:xfrm>
        <a:graphic>
          <a:graphicData uri="http://schemas.openxmlformats.org/presentationml/2006/ole">
            <p:oleObj spid="_x0000_s69634" name="Equation" r:id="rId4" imgW="0" imgH="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6936564" cy="523220"/>
            </a:xfrm>
            <a:prstGeom prst="rect">
              <a:avLst/>
            </a:prstGeom>
            <a:noFill/>
          </p:spPr>
          <p:txBody>
            <a:bodyPr wrap="none" rtlCol="0">
              <a:spAutoFit/>
            </a:bodyPr>
            <a:lstStyle/>
            <a:p>
              <a:r>
                <a:rPr lang="en-US" altLang="zh-CN" sz="2800" b="1" dirty="0" smtClean="0">
                  <a:latin typeface="Comic Sans MS" pitchFamily="66" charset="0"/>
                </a:rPr>
                <a:t>Challenge (II) – Decomposition of MDP</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37</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000" b="1" dirty="0" smtClean="0">
                <a:solidFill>
                  <a:schemeClr val="tx2"/>
                </a:solidFill>
              </a:rPr>
              <a:t>The coupling of the L-dimension MDP is due to the “dynamic sorting of </a:t>
            </a:r>
            <a:r>
              <a:rPr lang="en-US" altLang="zh-CN" sz="2000" b="1" dirty="0" err="1" smtClean="0">
                <a:solidFill>
                  <a:schemeClr val="tx2"/>
                </a:solidFill>
              </a:rPr>
              <a:t>eigenvalues</a:t>
            </a:r>
            <a:r>
              <a:rPr lang="en-US" altLang="zh-CN" sz="2000" b="1" dirty="0" smtClean="0">
                <a:solidFill>
                  <a:schemeClr val="tx2"/>
                </a:solidFill>
              </a:rPr>
              <a:t>”                      according to</a:t>
            </a:r>
          </a:p>
          <a:p>
            <a:pPr marL="971550" lvl="1" indent="-514350">
              <a:lnSpc>
                <a:spcPct val="150000"/>
              </a:lnSpc>
              <a:spcBef>
                <a:spcPct val="20000"/>
              </a:spcBef>
              <a:buFont typeface="Wingdings" pitchFamily="2" charset="2"/>
              <a:buChar char="M"/>
              <a:defRPr/>
            </a:pPr>
            <a:r>
              <a:rPr lang="en-US" altLang="zh-CN" sz="2000" b="1" dirty="0" smtClean="0">
                <a:solidFill>
                  <a:schemeClr val="tx2"/>
                </a:solidFill>
              </a:rPr>
              <a:t>Associate the largest </a:t>
            </a:r>
            <a:r>
              <a:rPr lang="en-US" altLang="zh-CN" sz="2000" b="1" dirty="0" err="1" smtClean="0">
                <a:solidFill>
                  <a:schemeClr val="tx2"/>
                </a:solidFill>
              </a:rPr>
              <a:t>eigenchannel</a:t>
            </a:r>
            <a:r>
              <a:rPr lang="en-US" altLang="zh-CN" sz="2000" b="1" dirty="0" smtClean="0">
                <a:solidFill>
                  <a:schemeClr val="tx2"/>
                </a:solidFill>
              </a:rPr>
              <a:t> to the stream with the largest   . </a:t>
            </a:r>
          </a:p>
          <a:p>
            <a:pPr marL="514350" indent="-514350">
              <a:lnSpc>
                <a:spcPct val="150000"/>
              </a:lnSpc>
              <a:spcBef>
                <a:spcPct val="20000"/>
              </a:spcBef>
              <a:buFont typeface="Wingdings" pitchFamily="2" charset="2"/>
              <a:buChar char="M"/>
              <a:defRPr/>
            </a:pPr>
            <a:r>
              <a:rPr lang="en-US" altLang="zh-CN" sz="2000" b="1" dirty="0" smtClean="0">
                <a:solidFill>
                  <a:schemeClr val="tx2"/>
                </a:solidFill>
                <a:sym typeface="Wingdings"/>
              </a:rPr>
              <a:t>To reduce the complexity of the solution, we restrict to “static sorting” of </a:t>
            </a:r>
            <a:r>
              <a:rPr lang="en-US" altLang="zh-CN" sz="2000" b="1" dirty="0" err="1" smtClean="0">
                <a:solidFill>
                  <a:schemeClr val="tx2"/>
                </a:solidFill>
                <a:sym typeface="Wingdings"/>
              </a:rPr>
              <a:t>eigenvalues</a:t>
            </a:r>
            <a:r>
              <a:rPr lang="en-US" altLang="zh-CN" sz="2000" b="1" dirty="0" smtClean="0">
                <a:solidFill>
                  <a:schemeClr val="tx2"/>
                </a:solidFill>
                <a:sym typeface="Wingdings"/>
              </a:rPr>
              <a:t>.</a:t>
            </a:r>
          </a:p>
          <a:p>
            <a:pPr marL="971550" lvl="1" indent="-514350">
              <a:lnSpc>
                <a:spcPct val="150000"/>
              </a:lnSpc>
              <a:spcBef>
                <a:spcPct val="20000"/>
              </a:spcBef>
              <a:buFont typeface="Wingdings" pitchFamily="2" charset="2"/>
              <a:buChar char="M"/>
              <a:defRPr/>
            </a:pPr>
            <a:r>
              <a:rPr lang="en-US" altLang="zh-CN" sz="2000" b="1" dirty="0" smtClean="0">
                <a:solidFill>
                  <a:schemeClr val="tx2"/>
                </a:solidFill>
                <a:sym typeface="Wingdings"/>
              </a:rPr>
              <a:t>Associate the largest </a:t>
            </a:r>
            <a:r>
              <a:rPr lang="en-US" altLang="zh-CN" sz="2000" b="1" dirty="0" err="1" smtClean="0">
                <a:solidFill>
                  <a:schemeClr val="tx2"/>
                </a:solidFill>
                <a:sym typeface="Wingdings"/>
              </a:rPr>
              <a:t>eigenchannel</a:t>
            </a:r>
            <a:r>
              <a:rPr lang="en-US" altLang="zh-CN" sz="2000" b="1" dirty="0" smtClean="0">
                <a:solidFill>
                  <a:schemeClr val="tx2"/>
                </a:solidFill>
                <a:sym typeface="Wingdings"/>
              </a:rPr>
              <a:t> to the stream with the largest   and so on… </a:t>
            </a:r>
          </a:p>
          <a:p>
            <a:pPr marL="514350" indent="-514350">
              <a:lnSpc>
                <a:spcPct val="150000"/>
              </a:lnSpc>
              <a:spcBef>
                <a:spcPct val="20000"/>
              </a:spcBef>
              <a:defRPr/>
            </a:pPr>
            <a:endParaRPr lang="en-US" altLang="zh-CN" b="1" dirty="0" smtClean="0">
              <a:solidFill>
                <a:schemeClr val="tx2"/>
              </a:solidFill>
              <a:latin typeface="Comic Sans MS" pitchFamily="66" charset="0"/>
              <a:sym typeface="Wingdings"/>
            </a:endParaRPr>
          </a:p>
        </p:txBody>
      </p:sp>
      <p:pic>
        <p:nvPicPr>
          <p:cNvPr id="11" name="Picture 10"/>
          <p:cNvPicPr>
            <a:picLocks noChangeAspect="1"/>
          </p:cNvPicPr>
          <p:nvPr/>
        </p:nvPicPr>
        <p:blipFill>
          <a:blip r:embed="rId4"/>
          <a:stretch>
            <a:fillRect/>
          </a:stretch>
        </p:blipFill>
        <p:spPr>
          <a:xfrm>
            <a:off x="2285984" y="1699974"/>
            <a:ext cx="1143000" cy="411079"/>
          </a:xfrm>
          <a:prstGeom prst="rect">
            <a:avLst/>
          </a:prstGeom>
        </p:spPr>
      </p:pic>
      <p:pic>
        <p:nvPicPr>
          <p:cNvPr id="13" name="Picture 12"/>
          <p:cNvPicPr>
            <a:picLocks noChangeAspect="1"/>
          </p:cNvPicPr>
          <p:nvPr/>
        </p:nvPicPr>
        <p:blipFill>
          <a:blip r:embed="rId5"/>
          <a:stretch>
            <a:fillRect/>
          </a:stretch>
        </p:blipFill>
        <p:spPr>
          <a:xfrm>
            <a:off x="5043038" y="1751186"/>
            <a:ext cx="3256086" cy="348388"/>
          </a:xfrm>
          <a:prstGeom prst="rect">
            <a:avLst/>
          </a:prstGeom>
        </p:spPr>
      </p:pic>
      <p:graphicFrame>
        <p:nvGraphicFramePr>
          <p:cNvPr id="14" name="Object 13"/>
          <p:cNvGraphicFramePr>
            <a:graphicFrameLocks noChangeAspect="1"/>
          </p:cNvGraphicFramePr>
          <p:nvPr/>
        </p:nvGraphicFramePr>
        <p:xfrm>
          <a:off x="2209800" y="2590800"/>
          <a:ext cx="228600" cy="304800"/>
        </p:xfrm>
        <a:graphic>
          <a:graphicData uri="http://schemas.openxmlformats.org/presentationml/2006/ole">
            <p:oleObj spid="_x0000_s70658" name="Equation" r:id="rId6" imgW="0" imgH="0" progId="Equation.DSMT4">
              <p:embed/>
            </p:oleObj>
          </a:graphicData>
        </a:graphic>
      </p:graphicFrame>
      <p:graphicFrame>
        <p:nvGraphicFramePr>
          <p:cNvPr id="15" name="Object 14"/>
          <p:cNvGraphicFramePr>
            <a:graphicFrameLocks noChangeAspect="1"/>
          </p:cNvGraphicFramePr>
          <p:nvPr/>
        </p:nvGraphicFramePr>
        <p:xfrm>
          <a:off x="8763000" y="4038600"/>
          <a:ext cx="228600" cy="281354"/>
        </p:xfrm>
        <a:graphic>
          <a:graphicData uri="http://schemas.openxmlformats.org/presentationml/2006/ole">
            <p:oleObj spid="_x0000_s70659" name="Equation" r:id="rId7" imgW="0" imgH="0" progId="Equation.DSMT4">
              <p:embed/>
            </p:oleObj>
          </a:graphicData>
        </a:graphic>
      </p:graphicFrame>
      <p:graphicFrame>
        <p:nvGraphicFramePr>
          <p:cNvPr id="16" name="Object 15"/>
          <p:cNvGraphicFramePr>
            <a:graphicFrameLocks noChangeAspect="1"/>
          </p:cNvGraphicFramePr>
          <p:nvPr/>
        </p:nvGraphicFramePr>
        <p:xfrm>
          <a:off x="5334000" y="5715000"/>
          <a:ext cx="1651000" cy="444500"/>
        </p:xfrm>
        <a:graphic>
          <a:graphicData uri="http://schemas.openxmlformats.org/presentationml/2006/ole">
            <p:oleObj spid="_x0000_s70660" name="Equation" r:id="rId8" imgW="0" imgH="0" progId="Equation.DSMT4">
              <p:embed/>
            </p:oleObj>
          </a:graphicData>
        </a:graphic>
      </p:graphicFrame>
      <p:sp>
        <p:nvSpPr>
          <p:cNvPr id="19" name="圆角矩形标注 18"/>
          <p:cNvSpPr/>
          <p:nvPr/>
        </p:nvSpPr>
        <p:spPr>
          <a:xfrm>
            <a:off x="1000100" y="4714884"/>
            <a:ext cx="7358114" cy="928694"/>
          </a:xfrm>
          <a:prstGeom prst="wedgeRoundRectCallout">
            <a:avLst>
              <a:gd name="adj1" fmla="val -51487"/>
              <a:gd name="adj2" fmla="val -18769"/>
              <a:gd name="adj3" fmla="val 16667"/>
            </a:avLst>
          </a:prstGeom>
          <a:solidFill>
            <a:srgbClr val="FFFF99"/>
          </a:solidFill>
          <a:ln>
            <a:solidFill>
              <a:srgbClr val="FFFF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2000" b="1" dirty="0" smtClean="0">
                <a:solidFill>
                  <a:schemeClr val="accent5">
                    <a:lumMod val="50000"/>
                  </a:schemeClr>
                </a:solidFill>
                <a:sym typeface="Wingdings"/>
              </a:rPr>
              <a:t>Lemma 3: (Additive Property): Based on “static sorting” policy, the solution to the Bellman’s equation has the form</a:t>
            </a:r>
            <a:endParaRPr lang="zh-CN" altLang="en-US" sz="2000" dirty="0">
              <a:solidFill>
                <a:schemeClr val="accent5">
                  <a:lumMod val="50000"/>
                </a:schemeClr>
              </a:solidFill>
            </a:endParaRPr>
          </a:p>
        </p:txBody>
      </p:sp>
      <p:graphicFrame>
        <p:nvGraphicFramePr>
          <p:cNvPr id="70663" name="Object 7"/>
          <p:cNvGraphicFramePr>
            <a:graphicFrameLocks noChangeAspect="1"/>
          </p:cNvGraphicFramePr>
          <p:nvPr/>
        </p:nvGraphicFramePr>
        <p:xfrm>
          <a:off x="6324600" y="5181600"/>
          <a:ext cx="1651000" cy="444500"/>
        </p:xfrm>
        <a:graphic>
          <a:graphicData uri="http://schemas.openxmlformats.org/presentationml/2006/ole">
            <p:oleObj spid="_x0000_s70663" name="Equation" r:id="rId9" imgW="1651000" imgH="444500" progId="Equation.DSMT4">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6936564" cy="523220"/>
            </a:xfrm>
            <a:prstGeom prst="rect">
              <a:avLst/>
            </a:prstGeom>
            <a:noFill/>
          </p:spPr>
          <p:txBody>
            <a:bodyPr wrap="none" rtlCol="0">
              <a:spAutoFit/>
            </a:bodyPr>
            <a:lstStyle/>
            <a:p>
              <a:r>
                <a:rPr lang="en-US" altLang="zh-CN" sz="2800" b="1" dirty="0" smtClean="0">
                  <a:latin typeface="Comic Sans MS" pitchFamily="66" charset="0"/>
                </a:rPr>
                <a:t>Challenge (II) – Decomposition of MDP</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38</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000" b="1" dirty="0" smtClean="0">
                <a:solidFill>
                  <a:schemeClr val="tx2"/>
                </a:solidFill>
                <a:latin typeface="Comic Sans MS" pitchFamily="66" charset="0"/>
              </a:rPr>
              <a:t>As a result, the Bellman’s equation can be decomposed into L 1-D Bellman’s equation:</a:t>
            </a:r>
          </a:p>
          <a:p>
            <a:pPr marL="514350" indent="-514350">
              <a:lnSpc>
                <a:spcPct val="150000"/>
              </a:lnSpc>
              <a:spcBef>
                <a:spcPct val="20000"/>
              </a:spcBef>
              <a:buFont typeface="Wingdings" pitchFamily="2" charset="2"/>
              <a:buChar char="M"/>
              <a:defRPr/>
            </a:pPr>
            <a:endParaRPr lang="en-US" altLang="zh-CN" sz="2400" b="1" dirty="0" smtClean="0">
              <a:solidFill>
                <a:schemeClr val="tx2"/>
              </a:solidFill>
              <a:latin typeface="Comic Sans MS" pitchFamily="66" charset="0"/>
            </a:endParaRPr>
          </a:p>
          <a:p>
            <a:pPr marL="514350" indent="-514350">
              <a:lnSpc>
                <a:spcPct val="150000"/>
              </a:lnSpc>
              <a:spcBef>
                <a:spcPct val="20000"/>
              </a:spcBef>
              <a:buFont typeface="Wingdings" pitchFamily="2" charset="2"/>
              <a:buChar char="M"/>
              <a:defRPr/>
            </a:pPr>
            <a:endParaRPr lang="en-US" altLang="zh-CN" sz="2400" b="1" dirty="0" smtClean="0">
              <a:solidFill>
                <a:schemeClr val="tx2"/>
              </a:solidFill>
              <a:latin typeface="Comic Sans MS" pitchFamily="66" charset="0"/>
            </a:endParaRPr>
          </a:p>
          <a:p>
            <a:pPr marL="514350" indent="-514350">
              <a:lnSpc>
                <a:spcPct val="150000"/>
              </a:lnSpc>
              <a:spcBef>
                <a:spcPct val="20000"/>
              </a:spcBef>
              <a:buFont typeface="Wingdings" pitchFamily="2" charset="2"/>
              <a:buChar char="M"/>
              <a:defRPr/>
            </a:pPr>
            <a:r>
              <a:rPr lang="en-US" altLang="zh-CN" sz="2000" b="1" dirty="0" smtClean="0">
                <a:solidFill>
                  <a:schemeClr val="tx2"/>
                </a:solidFill>
                <a:latin typeface="Comic Sans MS" pitchFamily="66" charset="0"/>
              </a:rPr>
              <a:t>Exploiting the Birth-Death Queue Dynamics, the 1-D Bellman’s equation can be solved </a:t>
            </a:r>
            <a:r>
              <a:rPr lang="en-US" altLang="zh-CN" sz="2000" b="1" dirty="0" smtClean="0">
                <a:solidFill>
                  <a:schemeClr val="tx2"/>
                </a:solidFill>
                <a:latin typeface="Comic Sans MS" pitchFamily="66" charset="0"/>
              </a:rPr>
              <a:t>recursively (easily):</a:t>
            </a:r>
            <a:endParaRPr lang="en-US" altLang="zh-CN" sz="2000" b="1" dirty="0" smtClean="0">
              <a:solidFill>
                <a:schemeClr val="tx2"/>
              </a:solidFill>
              <a:latin typeface="Comic Sans MS" pitchFamily="66" charset="0"/>
            </a:endParaRPr>
          </a:p>
          <a:p>
            <a:pPr marL="742950" lvl="1" indent="-285750">
              <a:spcBef>
                <a:spcPct val="20000"/>
              </a:spcBef>
              <a:buFont typeface="Arial" pitchFamily="34" charset="0"/>
              <a:buChar char="–"/>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pic>
        <p:nvPicPr>
          <p:cNvPr id="11" name="Picture 10"/>
          <p:cNvPicPr>
            <a:picLocks noChangeAspect="1"/>
          </p:cNvPicPr>
          <p:nvPr/>
        </p:nvPicPr>
        <p:blipFill>
          <a:blip r:embed="rId2"/>
          <a:stretch>
            <a:fillRect/>
          </a:stretch>
        </p:blipFill>
        <p:spPr>
          <a:xfrm>
            <a:off x="685800" y="2285992"/>
            <a:ext cx="7835900" cy="944303"/>
          </a:xfrm>
          <a:prstGeom prst="rect">
            <a:avLst/>
          </a:prstGeom>
          <a:solidFill>
            <a:srgbClr val="C0504D"/>
          </a:solidFill>
          <a:ln>
            <a:solidFill>
              <a:schemeClr val="tx1"/>
            </a:solidFill>
          </a:ln>
        </p:spPr>
      </p:pic>
      <p:pic>
        <p:nvPicPr>
          <p:cNvPr id="13" name="Picture 12"/>
          <p:cNvPicPr>
            <a:picLocks noChangeAspect="1"/>
          </p:cNvPicPr>
          <p:nvPr/>
        </p:nvPicPr>
        <p:blipFill>
          <a:blip r:embed="rId3"/>
          <a:stretch>
            <a:fillRect/>
          </a:stretch>
        </p:blipFill>
        <p:spPr>
          <a:xfrm>
            <a:off x="1295400" y="4643446"/>
            <a:ext cx="1752600" cy="645695"/>
          </a:xfrm>
          <a:prstGeom prst="rect">
            <a:avLst/>
          </a:prstGeom>
        </p:spPr>
      </p:pic>
      <p:pic>
        <p:nvPicPr>
          <p:cNvPr id="14" name="Picture 13"/>
          <p:cNvPicPr>
            <a:picLocks noChangeAspect="1"/>
          </p:cNvPicPr>
          <p:nvPr/>
        </p:nvPicPr>
        <p:blipFill>
          <a:blip r:embed="rId4"/>
          <a:stretch>
            <a:fillRect/>
          </a:stretch>
        </p:blipFill>
        <p:spPr>
          <a:xfrm>
            <a:off x="3352800" y="4643446"/>
            <a:ext cx="5194300" cy="726899"/>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7593520" cy="523220"/>
            </a:xfrm>
            <a:prstGeom prst="rect">
              <a:avLst/>
            </a:prstGeom>
            <a:noFill/>
          </p:spPr>
          <p:txBody>
            <a:bodyPr wrap="none" rtlCol="0">
              <a:spAutoFit/>
            </a:bodyPr>
            <a:lstStyle/>
            <a:p>
              <a:r>
                <a:rPr lang="en-US" altLang="zh-CN" sz="2800" b="1" dirty="0" smtClean="0">
                  <a:latin typeface="Comic Sans MS" pitchFamily="66" charset="0"/>
                </a:rPr>
                <a:t>Low Complexity Solution – Offline Solution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39</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971550" lvl="1" indent="-514350">
              <a:lnSpc>
                <a:spcPct val="120000"/>
              </a:lnSpc>
              <a:spcBef>
                <a:spcPct val="20000"/>
              </a:spcBef>
              <a:buFont typeface="Wingdings" pitchFamily="2" charset="2"/>
              <a:buChar char="M"/>
              <a:defRPr/>
            </a:pPr>
            <a:r>
              <a:rPr lang="en-US" altLang="zh-CN" sz="2400" b="1" dirty="0" smtClean="0">
                <a:solidFill>
                  <a:schemeClr val="tx2"/>
                </a:solidFill>
                <a:latin typeface="Comic Sans MS" pitchFamily="66" charset="0"/>
              </a:rPr>
              <a:t>Offline Solution ~ Complexity O(L)</a:t>
            </a:r>
          </a:p>
        </p:txBody>
      </p:sp>
      <p:pic>
        <p:nvPicPr>
          <p:cNvPr id="11" name="Picture 10"/>
          <p:cNvPicPr>
            <a:picLocks noChangeAspect="1"/>
          </p:cNvPicPr>
          <p:nvPr/>
        </p:nvPicPr>
        <p:blipFill>
          <a:blip r:embed="rId2"/>
          <a:stretch>
            <a:fillRect/>
          </a:stretch>
        </p:blipFill>
        <p:spPr>
          <a:xfrm>
            <a:off x="533400" y="1752600"/>
            <a:ext cx="8242300" cy="1876872"/>
          </a:xfrm>
          <a:prstGeom prst="rect">
            <a:avLst/>
          </a:prstGeom>
        </p:spPr>
      </p:pic>
      <p:sp>
        <p:nvSpPr>
          <p:cNvPr id="13" name="Rounded Rectangle 12"/>
          <p:cNvSpPr/>
          <p:nvPr/>
        </p:nvSpPr>
        <p:spPr>
          <a:xfrm>
            <a:off x="381000" y="1676400"/>
            <a:ext cx="8458200" cy="2057400"/>
          </a:xfrm>
          <a:prstGeom prst="roundRect">
            <a:avLst/>
          </a:prstGeom>
          <a:solidFill>
            <a:srgbClr val="FFFF00">
              <a:alpha val="2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wn Arrow 13"/>
          <p:cNvSpPr/>
          <p:nvPr/>
        </p:nvSpPr>
        <p:spPr>
          <a:xfrm>
            <a:off x="4038600" y="3733800"/>
            <a:ext cx="990600" cy="8382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2514600" y="4724400"/>
            <a:ext cx="4013200" cy="635000"/>
          </a:xfrm>
          <a:prstGeom prst="rect">
            <a:avLst/>
          </a:prstGeom>
        </p:spPr>
      </p:pic>
      <p:pic>
        <p:nvPicPr>
          <p:cNvPr id="16" name="Picture 15"/>
          <p:cNvPicPr>
            <a:picLocks noChangeAspect="1"/>
          </p:cNvPicPr>
          <p:nvPr/>
        </p:nvPicPr>
        <p:blipFill>
          <a:blip r:embed="rId4"/>
          <a:stretch>
            <a:fillRect/>
          </a:stretch>
        </p:blipFill>
        <p:spPr>
          <a:xfrm>
            <a:off x="1905000" y="5257800"/>
            <a:ext cx="5372100" cy="609600"/>
          </a:xfrm>
          <a:prstGeom prst="rect">
            <a:avLst/>
          </a:prstGeom>
        </p:spPr>
      </p:pic>
      <p:sp>
        <p:nvSpPr>
          <p:cNvPr id="17" name="Rounded Rectangle 16"/>
          <p:cNvSpPr/>
          <p:nvPr/>
        </p:nvSpPr>
        <p:spPr>
          <a:xfrm>
            <a:off x="1600200" y="4724400"/>
            <a:ext cx="5791200" cy="1371600"/>
          </a:xfrm>
          <a:prstGeom prst="roundRect">
            <a:avLst/>
          </a:prstGeom>
          <a:solidFill>
            <a:srgbClr val="FF33CC">
              <a:alpha val="3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876800" y="4343400"/>
            <a:ext cx="3254016" cy="369332"/>
          </a:xfrm>
          <a:prstGeom prst="rect">
            <a:avLst/>
          </a:prstGeom>
          <a:noFill/>
        </p:spPr>
        <p:txBody>
          <a:bodyPr wrap="none" rtlCol="0">
            <a:spAutoFit/>
          </a:bodyPr>
          <a:lstStyle/>
          <a:p>
            <a:r>
              <a:rPr lang="en-US" dirty="0" smtClean="0"/>
              <a:t>Outputs of the Offline Procedure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329484" cy="523220"/>
            </a:xfrm>
            <a:prstGeom prst="rect">
              <a:avLst/>
            </a:prstGeom>
            <a:noFill/>
          </p:spPr>
          <p:txBody>
            <a:bodyPr wrap="none" rtlCol="0">
              <a:spAutoFit/>
            </a:bodyPr>
            <a:lstStyle/>
            <a:p>
              <a:r>
                <a:rPr lang="en-US" altLang="zh-CN" sz="2800" b="1" dirty="0" smtClean="0">
                  <a:latin typeface="Comic Sans MS" pitchFamily="66" charset="0"/>
                </a:rPr>
                <a:t>Introduction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4</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Why delay performance is important?</a:t>
            </a:r>
            <a:endParaRPr kumimoji="0" lang="en-US" altLang="zh-TW" sz="2400" b="1" i="0" u="none" strike="noStrike" kern="1200" cap="none" spc="0" normalizeH="0" baseline="0" noProof="0" dirty="0" smtClean="0">
              <a:ln>
                <a:noFill/>
              </a:ln>
              <a:solidFill>
                <a:srgbClr val="002060"/>
              </a:solidFill>
              <a:effectLst/>
              <a:uLnTx/>
              <a:uFillTx/>
              <a:latin typeface="Comic Sans MS" pitchFamily="66" charset="0"/>
              <a:ea typeface="新細明體" pitchFamily="18" charset="-120"/>
            </a:endParaRPr>
          </a:p>
        </p:txBody>
      </p:sp>
      <p:sp>
        <p:nvSpPr>
          <p:cNvPr id="13" name="云形 12"/>
          <p:cNvSpPr/>
          <p:nvPr/>
        </p:nvSpPr>
        <p:spPr>
          <a:xfrm>
            <a:off x="214282" y="3929066"/>
            <a:ext cx="3643338" cy="2700350"/>
          </a:xfrm>
          <a:prstGeom prst="cloud">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标注 14"/>
          <p:cNvSpPr/>
          <p:nvPr/>
        </p:nvSpPr>
        <p:spPr>
          <a:xfrm>
            <a:off x="4572000" y="4857760"/>
            <a:ext cx="4214842" cy="1541342"/>
          </a:xfrm>
          <a:prstGeom prst="wedgeRoundRectCallout">
            <a:avLst/>
          </a:prstGeom>
          <a:solidFill>
            <a:srgbClr val="FFFFCC"/>
          </a:solidFill>
          <a:ln w="28575"/>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b="1" dirty="0" smtClean="0">
                <a:solidFill>
                  <a:schemeClr val="tx2"/>
                </a:solidFill>
              </a:rPr>
              <a:t>Conclusion I:</a:t>
            </a:r>
            <a:endParaRPr lang="en-US" altLang="zh-CN" sz="2000" b="1" dirty="0" smtClean="0">
              <a:solidFill>
                <a:schemeClr val="tx2"/>
              </a:solidFill>
            </a:endParaRPr>
          </a:p>
          <a:p>
            <a:pPr algn="ctr"/>
            <a:r>
              <a:rPr lang="en-US" altLang="zh-CN" sz="2000" dirty="0" smtClean="0"/>
              <a:t>Real-life applications are </a:t>
            </a:r>
            <a:r>
              <a:rPr lang="en-US" altLang="zh-CN" sz="2000" b="1" dirty="0" smtClean="0">
                <a:effectLst>
                  <a:outerShdw blurRad="38100" dist="38100" dir="2700000" algn="tl">
                    <a:srgbClr val="000000">
                      <a:alpha val="43137"/>
                    </a:srgbClr>
                  </a:outerShdw>
                </a:effectLst>
              </a:rPr>
              <a:t>delay</a:t>
            </a:r>
            <a:r>
              <a:rPr lang="en-US" altLang="zh-CN" sz="2000" b="1" dirty="0" smtClean="0">
                <a:effectLst>
                  <a:outerShdw blurRad="38100" dist="38100" dir="2700000" algn="tl">
                    <a:srgbClr val="000000">
                      <a:alpha val="43137"/>
                    </a:srgbClr>
                  </a:outerShdw>
                </a:effectLst>
              </a:rPr>
              <a:t>-</a:t>
            </a:r>
            <a:r>
              <a:rPr lang="en-US" altLang="zh-CN" sz="2000" b="1" dirty="0" smtClean="0">
                <a:effectLst>
                  <a:outerShdw blurRad="38100" dist="38100" dir="2700000" algn="tl">
                    <a:srgbClr val="000000">
                      <a:alpha val="43137"/>
                    </a:srgbClr>
                  </a:outerShdw>
                </a:effectLst>
              </a:rPr>
              <a:t>sensitive!!</a:t>
            </a:r>
            <a:endParaRPr lang="zh-CN" altLang="en-US" sz="2000" dirty="0"/>
          </a:p>
        </p:txBody>
      </p:sp>
      <p:sp>
        <p:nvSpPr>
          <p:cNvPr id="16" name="云形 15"/>
          <p:cNvSpPr/>
          <p:nvPr/>
        </p:nvSpPr>
        <p:spPr>
          <a:xfrm>
            <a:off x="5000628" y="1728782"/>
            <a:ext cx="4071966" cy="2700350"/>
          </a:xfrm>
          <a:prstGeom prst="cloud">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上弧形箭头 17"/>
          <p:cNvSpPr/>
          <p:nvPr/>
        </p:nvSpPr>
        <p:spPr>
          <a:xfrm rot="19886953">
            <a:off x="3521367" y="3498533"/>
            <a:ext cx="1617088" cy="731520"/>
          </a:xfrm>
          <a:prstGeom prst="curvedDownArrow">
            <a:avLst>
              <a:gd name="adj1" fmla="val 35899"/>
              <a:gd name="adj2" fmla="val 89606"/>
              <a:gd name="adj3" fmla="val 25000"/>
            </a:avLst>
          </a:prstGeo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CN" sz="2800" b="1" dirty="0" smtClean="0">
                <a:solidFill>
                  <a:schemeClr val="accent6">
                    <a:lumMod val="75000"/>
                  </a:schemeClr>
                </a:solidFill>
              </a:rPr>
              <a:t>You Tube</a:t>
            </a:r>
            <a:endParaRPr lang="zh-CN" altLang="en-US" sz="2800" b="1" dirty="0">
              <a:solidFill>
                <a:schemeClr val="accent6">
                  <a:lumMod val="75000"/>
                </a:schemeClr>
              </a:solidFill>
            </a:endParaRPr>
          </a:p>
        </p:txBody>
      </p:sp>
      <p:sp>
        <p:nvSpPr>
          <p:cNvPr id="19" name="椭圆 18"/>
          <p:cNvSpPr/>
          <p:nvPr/>
        </p:nvSpPr>
        <p:spPr>
          <a:xfrm>
            <a:off x="6215074" y="2500306"/>
            <a:ext cx="785818" cy="10715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7286644" y="2571744"/>
            <a:ext cx="500066" cy="5715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标注 20"/>
          <p:cNvSpPr/>
          <p:nvPr/>
        </p:nvSpPr>
        <p:spPr>
          <a:xfrm>
            <a:off x="285720" y="1785926"/>
            <a:ext cx="4214842" cy="1871674"/>
          </a:xfrm>
          <a:prstGeom prst="wedgeRoundRectCallout">
            <a:avLst>
              <a:gd name="adj1" fmla="val 62503"/>
              <a:gd name="adj2" fmla="val -33165"/>
              <a:gd name="adj3" fmla="val 16667"/>
            </a:avLst>
          </a:prstGeom>
          <a:solidFill>
            <a:srgbClr val="FFFFCC"/>
          </a:solidFill>
          <a:ln w="28575"/>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457200" indent="-457200">
              <a:spcAft>
                <a:spcPts val="600"/>
              </a:spcAft>
              <a:buFont typeface="Wingdings" pitchFamily="2" charset="2"/>
              <a:buChar char="M"/>
            </a:pPr>
            <a:r>
              <a:rPr lang="en-US" altLang="zh-CN" sz="2000" dirty="0" smtClean="0"/>
              <a:t>“WHAT??!! He is stuck in the </a:t>
            </a:r>
            <a:r>
              <a:rPr lang="en-US" altLang="zh-CN" sz="2000" dirty="0" smtClean="0"/>
              <a:t>air</a:t>
            </a:r>
            <a:r>
              <a:rPr lang="en-US" altLang="zh-CN" sz="2000" dirty="0" smtClean="0"/>
              <a:t>?? !$*&amp;(#@&amp;@#!!</a:t>
            </a:r>
            <a:r>
              <a:rPr lang="en-US" altLang="zh-CN" sz="2000" dirty="0" smtClean="0"/>
              <a:t>”</a:t>
            </a:r>
          </a:p>
          <a:p>
            <a:pPr marL="457200" indent="-457200">
              <a:spcAft>
                <a:spcPts val="600"/>
              </a:spcAft>
              <a:buFont typeface="Wingdings" pitchFamily="2" charset="2"/>
              <a:buChar char="M"/>
            </a:pPr>
            <a:r>
              <a:rPr lang="en-US" altLang="zh-CN" sz="2000" dirty="0" smtClean="0"/>
              <a:t>“</a:t>
            </a:r>
            <a:r>
              <a:rPr lang="en-US" altLang="zh-CN" sz="2000" dirty="0" smtClean="0"/>
              <a:t>You must be kidding me! Buffering at such an important moment!!??”</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ou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8"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7755699" cy="523220"/>
            </a:xfrm>
            <a:prstGeom prst="rect">
              <a:avLst/>
            </a:prstGeom>
            <a:noFill/>
          </p:spPr>
          <p:txBody>
            <a:bodyPr wrap="none" rtlCol="0">
              <a:spAutoFit/>
            </a:bodyPr>
            <a:lstStyle/>
            <a:p>
              <a:r>
                <a:rPr lang="en-US" altLang="zh-CN" sz="2800" b="1" dirty="0" smtClean="0">
                  <a:latin typeface="Comic Sans MS" pitchFamily="66" charset="0"/>
                </a:rPr>
                <a:t>Low Complexity Solution – Online Procedure</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40</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13" name="Picture 12"/>
          <p:cNvPicPr>
            <a:picLocks noChangeAspect="1"/>
          </p:cNvPicPr>
          <p:nvPr/>
        </p:nvPicPr>
        <p:blipFill>
          <a:blip r:embed="rId2"/>
          <a:stretch>
            <a:fillRect/>
          </a:stretch>
        </p:blipFill>
        <p:spPr>
          <a:xfrm>
            <a:off x="2971800" y="5843502"/>
            <a:ext cx="2286000" cy="523018"/>
          </a:xfrm>
          <a:prstGeom prst="rect">
            <a:avLst/>
          </a:prstGeom>
        </p:spPr>
      </p:pic>
      <p:sp>
        <p:nvSpPr>
          <p:cNvPr id="17" name="TextBox 16"/>
          <p:cNvSpPr txBox="1"/>
          <p:nvPr/>
        </p:nvSpPr>
        <p:spPr>
          <a:xfrm>
            <a:off x="3505200" y="1295400"/>
            <a:ext cx="2466841" cy="646331"/>
          </a:xfrm>
          <a:prstGeom prst="rect">
            <a:avLst/>
          </a:prstGeom>
          <a:solidFill>
            <a:srgbClr val="FFFF00"/>
          </a:solidFill>
          <a:ln>
            <a:solidFill>
              <a:srgbClr val="000000"/>
            </a:solidFill>
          </a:ln>
        </p:spPr>
        <p:txBody>
          <a:bodyPr wrap="none" rtlCol="0">
            <a:spAutoFit/>
          </a:bodyPr>
          <a:lstStyle/>
          <a:p>
            <a:r>
              <a:rPr lang="en-US" dirty="0" smtClean="0"/>
              <a:t>Memory storing results </a:t>
            </a:r>
          </a:p>
          <a:p>
            <a:r>
              <a:rPr lang="en-US" dirty="0" smtClean="0"/>
              <a:t>of Offline Solution (O[L])</a:t>
            </a:r>
            <a:endParaRPr lang="en-US" dirty="0"/>
          </a:p>
        </p:txBody>
      </p:sp>
      <p:sp>
        <p:nvSpPr>
          <p:cNvPr id="18" name="Down Arrow 17"/>
          <p:cNvSpPr/>
          <p:nvPr/>
        </p:nvSpPr>
        <p:spPr>
          <a:xfrm rot="16200000">
            <a:off x="6104467" y="1286933"/>
            <a:ext cx="381000" cy="635000"/>
          </a:xfrm>
          <a:prstGeom prst="down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endCxn id="17" idx="1"/>
          </p:cNvCxnSpPr>
          <p:nvPr/>
        </p:nvCxnSpPr>
        <p:spPr>
          <a:xfrm flipV="1">
            <a:off x="1210733" y="1618566"/>
            <a:ext cx="2294467" cy="3243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219200" y="1295400"/>
            <a:ext cx="1920643" cy="646331"/>
          </a:xfrm>
          <a:prstGeom prst="rect">
            <a:avLst/>
          </a:prstGeom>
          <a:noFill/>
        </p:spPr>
        <p:txBody>
          <a:bodyPr wrap="none" rtlCol="0">
            <a:spAutoFit/>
          </a:bodyPr>
          <a:lstStyle/>
          <a:p>
            <a:r>
              <a:rPr lang="en-US" dirty="0" smtClean="0">
                <a:solidFill>
                  <a:srgbClr val="FF0000"/>
                </a:solidFill>
              </a:rPr>
              <a:t>Instantaneous CSI</a:t>
            </a:r>
          </a:p>
          <a:p>
            <a:r>
              <a:rPr lang="en-US" dirty="0" smtClean="0">
                <a:solidFill>
                  <a:srgbClr val="FF0000"/>
                </a:solidFill>
              </a:rPr>
              <a:t>&amp; QSI of L-streams</a:t>
            </a:r>
            <a:endParaRPr lang="en-US" dirty="0">
              <a:solidFill>
                <a:srgbClr val="FF0000"/>
              </a:solidFill>
            </a:endParaRPr>
          </a:p>
        </p:txBody>
      </p:sp>
      <p:sp>
        <p:nvSpPr>
          <p:cNvPr id="22" name="TextBox 21"/>
          <p:cNvSpPr txBox="1"/>
          <p:nvPr/>
        </p:nvSpPr>
        <p:spPr>
          <a:xfrm>
            <a:off x="6705600" y="1295400"/>
            <a:ext cx="1897763" cy="646331"/>
          </a:xfrm>
          <a:prstGeom prst="rect">
            <a:avLst/>
          </a:prstGeom>
          <a:noFill/>
        </p:spPr>
        <p:txBody>
          <a:bodyPr wrap="none" rtlCol="0">
            <a:spAutoFit/>
          </a:bodyPr>
          <a:lstStyle/>
          <a:p>
            <a:r>
              <a:rPr lang="en-US" dirty="0" smtClean="0">
                <a:solidFill>
                  <a:srgbClr val="FF0000"/>
                </a:solidFill>
              </a:rPr>
              <a:t>MIMO </a:t>
            </a:r>
            <a:r>
              <a:rPr lang="en-US" dirty="0" err="1" smtClean="0">
                <a:solidFill>
                  <a:srgbClr val="FF0000"/>
                </a:solidFill>
              </a:rPr>
              <a:t>Precoder</a:t>
            </a:r>
            <a:r>
              <a:rPr lang="en-US" dirty="0" smtClean="0">
                <a:solidFill>
                  <a:srgbClr val="FF0000"/>
                </a:solidFill>
              </a:rPr>
              <a:t> &amp;</a:t>
            </a:r>
          </a:p>
          <a:p>
            <a:r>
              <a:rPr lang="en-US" dirty="0" smtClean="0">
                <a:solidFill>
                  <a:srgbClr val="FF0000"/>
                </a:solidFill>
              </a:rPr>
              <a:t>Power Allocation </a:t>
            </a:r>
            <a:endParaRPr lang="en-US" dirty="0">
              <a:solidFill>
                <a:srgbClr val="FF0000"/>
              </a:solidFill>
            </a:endParaRPr>
          </a:p>
        </p:txBody>
      </p:sp>
      <p:grpSp>
        <p:nvGrpSpPr>
          <p:cNvPr id="24" name="Group 23"/>
          <p:cNvGrpSpPr/>
          <p:nvPr/>
        </p:nvGrpSpPr>
        <p:grpSpPr>
          <a:xfrm>
            <a:off x="-304800" y="2209800"/>
            <a:ext cx="9144000" cy="4419600"/>
            <a:chOff x="-304800" y="2209800"/>
            <a:chExt cx="9144000" cy="4419600"/>
          </a:xfrm>
        </p:grpSpPr>
        <p:sp>
          <p:nvSpPr>
            <p:cNvPr id="23" name="Cloud Callout 22"/>
            <p:cNvSpPr/>
            <p:nvPr/>
          </p:nvSpPr>
          <p:spPr>
            <a:xfrm flipH="1" flipV="1">
              <a:off x="-304800" y="2209800"/>
              <a:ext cx="9144000" cy="4419600"/>
            </a:xfrm>
            <a:prstGeom prst="cloud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1676400" y="3124200"/>
              <a:ext cx="5677383" cy="2899870"/>
            </a:xfrm>
            <a:prstGeom prst="rect">
              <a:avLst/>
            </a:prstGeom>
            <a:ln>
              <a:solidFill>
                <a:srgbClr val="000000"/>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1414170" cy="523220"/>
            </a:xfrm>
            <a:prstGeom prst="rect">
              <a:avLst/>
            </a:prstGeom>
            <a:noFill/>
          </p:spPr>
          <p:txBody>
            <a:bodyPr wrap="none" rtlCol="0">
              <a:spAutoFit/>
            </a:bodyPr>
            <a:lstStyle/>
            <a:p>
              <a:r>
                <a:rPr lang="en-US" altLang="zh-CN" sz="2800" b="1" dirty="0" smtClean="0">
                  <a:latin typeface="Comic Sans MS" pitchFamily="66" charset="0"/>
                </a:rPr>
                <a:t>Outline</a:t>
              </a:r>
              <a:endParaRPr lang="zh-CN" altLang="en-US" sz="2800" b="1" dirty="0">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41</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TextBox 11"/>
          <p:cNvSpPr txBox="1"/>
          <p:nvPr/>
        </p:nvSpPr>
        <p:spPr>
          <a:xfrm>
            <a:off x="285720" y="1285860"/>
            <a:ext cx="8501122" cy="4893647"/>
          </a:xfrm>
          <a:prstGeom prst="rect">
            <a:avLst/>
          </a:prstGeom>
          <a:noFill/>
        </p:spPr>
        <p:txBody>
          <a:bodyPr wrap="square" rtlCol="0">
            <a:spAutoFit/>
          </a:bodyPr>
          <a:lstStyle/>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Introduction</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System Model</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Markov Decision Problem Formulation</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Low Complexity Solution</a:t>
            </a:r>
          </a:p>
          <a:p>
            <a:pPr marL="514350" indent="-514350">
              <a:lnSpc>
                <a:spcPct val="150000"/>
              </a:lnSpc>
              <a:buFont typeface="Wingdings" pitchFamily="2" charset="2"/>
              <a:buChar char="M"/>
            </a:pPr>
            <a:r>
              <a:rPr lang="en-US" altLang="zh-CN" sz="2800" b="1" dirty="0" smtClean="0">
                <a:solidFill>
                  <a:schemeClr val="accent6">
                    <a:lumMod val="75000"/>
                  </a:schemeClr>
                </a:solidFill>
                <a:effectLst>
                  <a:outerShdw blurRad="38100" dist="38100" dir="2700000" algn="tl">
                    <a:srgbClr val="000000">
                      <a:alpha val="43137"/>
                    </a:srgbClr>
                  </a:outerShdw>
                </a:effectLst>
                <a:latin typeface="Comic Sans MS" pitchFamily="66" charset="0"/>
              </a:rPr>
              <a:t>Numerical Results</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Optimal Solution </a:t>
            </a:r>
            <a:r>
              <a:rPr lang="en-US" altLang="zh-CN" sz="2000" b="1" dirty="0" err="1" smtClean="0">
                <a:solidFill>
                  <a:schemeClr val="tx2"/>
                </a:solidFill>
                <a:latin typeface="Comic Sans MS" pitchFamily="66" charset="0"/>
              </a:rPr>
              <a:t>v.s</a:t>
            </a:r>
            <a:r>
              <a:rPr lang="en-US" altLang="zh-CN" sz="2000" b="1" dirty="0" smtClean="0">
                <a:solidFill>
                  <a:schemeClr val="tx2"/>
                </a:solidFill>
                <a:latin typeface="Comic Sans MS" pitchFamily="66" charset="0"/>
              </a:rPr>
              <a:t>. Low Complexity Solution</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Different Antenna Configurations</a:t>
            </a:r>
          </a:p>
          <a:p>
            <a:pPr marL="971550" lvl="1" indent="-514350">
              <a:lnSpc>
                <a:spcPct val="150000"/>
              </a:lnSpc>
              <a:buFont typeface="Wingdings" pitchFamily="2" charset="2"/>
              <a:buChar char="M"/>
            </a:pPr>
            <a:r>
              <a:rPr lang="en-US" altLang="zh-CN" sz="2000" b="1" dirty="0" smtClean="0">
                <a:solidFill>
                  <a:schemeClr val="tx2"/>
                </a:solidFill>
                <a:latin typeface="Comic Sans MS" pitchFamily="66" charset="0"/>
              </a:rPr>
              <a:t>Impact of the CSIT Error Variance</a:t>
            </a:r>
          </a:p>
          <a:p>
            <a:pPr marL="514350" lvl="1"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Conclusion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3284874" cy="523220"/>
            </a:xfrm>
            <a:prstGeom prst="rect">
              <a:avLst/>
            </a:prstGeom>
            <a:noFill/>
          </p:spPr>
          <p:txBody>
            <a:bodyPr wrap="none" rtlCol="0">
              <a:spAutoFit/>
            </a:bodyPr>
            <a:lstStyle/>
            <a:p>
              <a:r>
                <a:rPr lang="en-US" altLang="zh-CN" sz="2800" b="1" dirty="0" smtClean="0">
                  <a:latin typeface="Comic Sans MS" pitchFamily="66" charset="0"/>
                </a:rPr>
                <a:t>Numerical Results</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42</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25000"/>
              </a:lnSpc>
              <a:spcBef>
                <a:spcPct val="20000"/>
              </a:spcBef>
              <a:buFont typeface="Wingdings" pitchFamily="2" charset="2"/>
              <a:buChar char="M"/>
              <a:defRPr/>
            </a:pPr>
            <a:r>
              <a:rPr lang="en-US" altLang="zh-CN" sz="2400" b="1" dirty="0" smtClean="0">
                <a:solidFill>
                  <a:schemeClr val="tx2"/>
                </a:solidFill>
                <a:latin typeface="Comic Sans MS" pitchFamily="66" charset="0"/>
              </a:rPr>
              <a:t>How much performance loss if using the low complexity solution?</a:t>
            </a:r>
          </a:p>
        </p:txBody>
      </p:sp>
      <p:pic>
        <p:nvPicPr>
          <p:cNvPr id="50179" name="Picture 3"/>
          <p:cNvPicPr>
            <a:picLocks noChangeAspect="1" noChangeArrowheads="1"/>
          </p:cNvPicPr>
          <p:nvPr/>
        </p:nvPicPr>
        <p:blipFill>
          <a:blip r:embed="rId3"/>
          <a:srcRect/>
          <a:stretch>
            <a:fillRect/>
          </a:stretch>
        </p:blipFill>
        <p:spPr bwMode="auto">
          <a:xfrm>
            <a:off x="3700494" y="2300310"/>
            <a:ext cx="5372100" cy="4343400"/>
          </a:xfrm>
          <a:prstGeom prst="rect">
            <a:avLst/>
          </a:prstGeom>
          <a:noFill/>
          <a:ln w="9525">
            <a:noFill/>
            <a:miter lim="800000"/>
            <a:headEnd/>
            <a:tailEnd/>
          </a:ln>
          <a:effectLst/>
        </p:spPr>
      </p:pic>
      <p:sp>
        <p:nvSpPr>
          <p:cNvPr id="13" name="矩形标注 12"/>
          <p:cNvSpPr/>
          <p:nvPr/>
        </p:nvSpPr>
        <p:spPr>
          <a:xfrm>
            <a:off x="142876" y="4357694"/>
            <a:ext cx="3929058" cy="1785950"/>
          </a:xfrm>
          <a:prstGeom prst="wedgeRectCallout">
            <a:avLst>
              <a:gd name="adj1" fmla="val 55368"/>
              <a:gd name="adj2" fmla="val -28671"/>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600"/>
              </a:spcBef>
            </a:pPr>
            <a:r>
              <a:rPr lang="en-US" altLang="zh-CN" sz="2000" b="1" dirty="0" smtClean="0">
                <a:solidFill>
                  <a:schemeClr val="accent5">
                    <a:lumMod val="50000"/>
                  </a:schemeClr>
                </a:solidFill>
                <a:effectLst>
                  <a:outerShdw blurRad="38100" dist="38100" dir="2700000" algn="tl">
                    <a:srgbClr val="000000">
                      <a:alpha val="43137"/>
                    </a:srgbClr>
                  </a:outerShdw>
                </a:effectLst>
              </a:rPr>
              <a:t>Remark: </a:t>
            </a:r>
          </a:p>
          <a:p>
            <a:pPr marL="457200" indent="-457200">
              <a:lnSpc>
                <a:spcPct val="110000"/>
              </a:lnSpc>
              <a:buFont typeface="Calibri" pitchFamily="34" charset="0"/>
              <a:buChar char="–"/>
            </a:pPr>
            <a:r>
              <a:rPr lang="en-US" altLang="zh-CN" dirty="0" smtClean="0">
                <a:solidFill>
                  <a:schemeClr val="tx1"/>
                </a:solidFill>
              </a:rPr>
              <a:t>Support heterogeneous delay application</a:t>
            </a:r>
            <a:endParaRPr lang="en-US" altLang="zh-CN" dirty="0" smtClean="0">
              <a:solidFill>
                <a:schemeClr val="tx1"/>
              </a:solidFill>
            </a:endParaRPr>
          </a:p>
          <a:p>
            <a:pPr marL="457200" indent="-457200">
              <a:lnSpc>
                <a:spcPct val="110000"/>
              </a:lnSpc>
              <a:buFont typeface="Calibri" pitchFamily="34" charset="0"/>
              <a:buChar char="–"/>
            </a:pPr>
            <a:r>
              <a:rPr lang="en-US" altLang="zh-CN" dirty="0" smtClean="0">
                <a:solidFill>
                  <a:schemeClr val="tx1"/>
                </a:solidFill>
              </a:rPr>
              <a:t>“static sorting” achieves </a:t>
            </a:r>
            <a:r>
              <a:rPr lang="en-US" altLang="zh-CN" dirty="0" smtClean="0">
                <a:solidFill>
                  <a:schemeClr val="tx1"/>
                </a:solidFill>
              </a:rPr>
              <a:t>near optimal performance.</a:t>
            </a:r>
            <a:endParaRPr lang="zh-CN" altLang="en-US" dirty="0" smtClean="0">
              <a:solidFill>
                <a:schemeClr val="tx1"/>
              </a:solidFill>
            </a:endParaRPr>
          </a:p>
        </p:txBody>
      </p:sp>
      <p:sp>
        <p:nvSpPr>
          <p:cNvPr id="21" name="矩形标注 20"/>
          <p:cNvSpPr/>
          <p:nvPr/>
        </p:nvSpPr>
        <p:spPr>
          <a:xfrm>
            <a:off x="214282" y="1714488"/>
            <a:ext cx="4214842" cy="2571768"/>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Condition:</a:t>
            </a:r>
          </a:p>
          <a:p>
            <a:pPr marL="457200" indent="-457200">
              <a:lnSpc>
                <a:spcPct val="110000"/>
              </a:lnSpc>
              <a:buFont typeface="Calibri" pitchFamily="34" charset="0"/>
              <a:buChar char="–"/>
            </a:pPr>
            <a:r>
              <a:rPr lang="en-US" altLang="zh-CN" dirty="0" smtClean="0">
                <a:solidFill>
                  <a:schemeClr val="tx1"/>
                </a:solidFill>
              </a:rPr>
              <a:t>No. of data streams :	2</a:t>
            </a:r>
          </a:p>
          <a:p>
            <a:pPr marL="457200" indent="-457200">
              <a:lnSpc>
                <a:spcPct val="110000"/>
              </a:lnSpc>
              <a:buFont typeface="Calibri" pitchFamily="34" charset="0"/>
              <a:buChar char="–"/>
            </a:pPr>
            <a:r>
              <a:rPr lang="en-US" altLang="zh-CN" dirty="0" smtClean="0">
                <a:solidFill>
                  <a:schemeClr val="tx1"/>
                </a:solidFill>
              </a:rPr>
              <a:t>Buffer length : 	4</a:t>
            </a:r>
          </a:p>
          <a:p>
            <a:pPr marL="457200" indent="-457200">
              <a:lnSpc>
                <a:spcPct val="110000"/>
              </a:lnSpc>
              <a:buFont typeface="Calibri" pitchFamily="34" charset="0"/>
              <a:buChar char="–"/>
            </a:pPr>
            <a:r>
              <a:rPr lang="en-US" altLang="zh-CN" dirty="0" smtClean="0">
                <a:solidFill>
                  <a:schemeClr val="tx1"/>
                </a:solidFill>
              </a:rPr>
              <a:t>Arrival rate :		0.02 </a:t>
            </a:r>
            <a:r>
              <a:rPr lang="en-US" altLang="zh-CN" dirty="0" err="1" smtClean="0">
                <a:solidFill>
                  <a:schemeClr val="tx1"/>
                </a:solidFill>
              </a:rPr>
              <a:t>p/ch</a:t>
            </a:r>
            <a:r>
              <a:rPr lang="en-US" altLang="zh-CN" dirty="0" smtClean="0">
                <a:solidFill>
                  <a:schemeClr val="tx1"/>
                </a:solidFill>
              </a:rPr>
              <a:t> use</a:t>
            </a:r>
            <a:endParaRPr lang="en-US" altLang="zh-CN" dirty="0" smtClean="0">
              <a:solidFill>
                <a:schemeClr val="tx1"/>
              </a:solidFill>
            </a:endParaRPr>
          </a:p>
          <a:p>
            <a:pPr marL="457200" indent="-457200">
              <a:lnSpc>
                <a:spcPct val="110000"/>
              </a:lnSpc>
              <a:buFont typeface="Calibri" pitchFamily="34" charset="0"/>
              <a:buChar char="–"/>
            </a:pPr>
            <a:r>
              <a:rPr lang="en-US" altLang="zh-CN" dirty="0" smtClean="0">
                <a:solidFill>
                  <a:schemeClr val="tx1"/>
                </a:solidFill>
              </a:rPr>
              <a:t>Frame Duration: 	</a:t>
            </a:r>
            <a:r>
              <a:rPr lang="en-US" altLang="zh-CN" dirty="0" smtClean="0">
                <a:solidFill>
                  <a:schemeClr val="tx1"/>
                </a:solidFill>
              </a:rPr>
              <a:t>5 ms</a:t>
            </a:r>
          </a:p>
          <a:p>
            <a:pPr marL="457200" indent="-457200">
              <a:lnSpc>
                <a:spcPct val="110000"/>
              </a:lnSpc>
              <a:buFont typeface="Calibri" pitchFamily="34" charset="0"/>
              <a:buChar char="–"/>
            </a:pPr>
            <a:r>
              <a:rPr lang="en-US" altLang="zh-CN" dirty="0" smtClean="0">
                <a:solidFill>
                  <a:schemeClr val="tx1"/>
                </a:solidFill>
              </a:rPr>
              <a:t>Target SER : 		0.01</a:t>
            </a:r>
          </a:p>
          <a:p>
            <a:pPr marL="457200" indent="-457200">
              <a:lnSpc>
                <a:spcPct val="110000"/>
              </a:lnSpc>
              <a:buFont typeface="Calibri" pitchFamily="34" charset="0"/>
              <a:buChar char="–"/>
            </a:pPr>
            <a:r>
              <a:rPr lang="en-US" altLang="zh-CN" dirty="0" smtClean="0">
                <a:solidFill>
                  <a:schemeClr val="tx1"/>
                </a:solidFill>
              </a:rPr>
              <a:t>Weighting factors : 	1 / 10</a:t>
            </a:r>
          </a:p>
          <a:p>
            <a:pPr marL="457200" indent="-457200">
              <a:lnSpc>
                <a:spcPct val="110000"/>
              </a:lnSpc>
              <a:buFont typeface="Calibri" pitchFamily="34" charset="0"/>
              <a:buChar char="–"/>
            </a:pPr>
            <a:r>
              <a:rPr lang="en-US" altLang="zh-CN" dirty="0" smtClean="0">
                <a:solidFill>
                  <a:schemeClr val="tx1"/>
                </a:solidFill>
              </a:rPr>
              <a:t>Average packet size:	200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xit" presetSubtype="8" fill="hold" grpId="1" nodeType="withEffect">
                                  <p:stCondLst>
                                    <p:cond delay="0"/>
                                  </p:stCondLst>
                                  <p:childTnLst>
                                    <p:anim calcmode="lin" valueType="num">
                                      <p:cBhvr additive="base">
                                        <p:cTn id="16" dur="500"/>
                                        <p:tgtEl>
                                          <p:spTgt spid="21"/>
                                        </p:tgtEl>
                                        <p:attrNameLst>
                                          <p:attrName>ppt_x</p:attrName>
                                        </p:attrNameLst>
                                      </p:cBhvr>
                                      <p:tavLst>
                                        <p:tav tm="0">
                                          <p:val>
                                            <p:strVal val="ppt_x"/>
                                          </p:val>
                                        </p:tav>
                                        <p:tav tm="100000">
                                          <p:val>
                                            <p:strVal val="0-ppt_w/2"/>
                                          </p:val>
                                        </p:tav>
                                      </p:tavLst>
                                    </p:anim>
                                    <p:anim calcmode="lin" valueType="num">
                                      <p:cBhvr additive="base">
                                        <p:cTn id="17" dur="500"/>
                                        <p:tgtEl>
                                          <p:spTgt spid="21"/>
                                        </p:tgtEl>
                                        <p:attrNameLst>
                                          <p:attrName>ppt_y</p:attrName>
                                        </p:attrNameLst>
                                      </p:cBhvr>
                                      <p:tavLst>
                                        <p:tav tm="0">
                                          <p:val>
                                            <p:strVal val="ppt_y"/>
                                          </p:val>
                                        </p:tav>
                                        <p:tav tm="100000">
                                          <p:val>
                                            <p:strVal val="ppt_y"/>
                                          </p:val>
                                        </p:tav>
                                      </p:tavLst>
                                    </p:anim>
                                    <p:set>
                                      <p:cBhvr>
                                        <p:cTn id="1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21" grpId="1"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3284874" cy="523220"/>
            </a:xfrm>
            <a:prstGeom prst="rect">
              <a:avLst/>
            </a:prstGeom>
            <a:noFill/>
          </p:spPr>
          <p:txBody>
            <a:bodyPr wrap="none" rtlCol="0">
              <a:spAutoFit/>
            </a:bodyPr>
            <a:lstStyle/>
            <a:p>
              <a:r>
                <a:rPr lang="en-US" altLang="zh-CN" sz="2800" b="1" dirty="0" smtClean="0">
                  <a:latin typeface="Comic Sans MS" pitchFamily="66" charset="0"/>
                </a:rPr>
                <a:t>Numerical Results</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43</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25000"/>
              </a:lnSpc>
              <a:spcBef>
                <a:spcPct val="20000"/>
              </a:spcBef>
              <a:buFont typeface="Wingdings" pitchFamily="2" charset="2"/>
              <a:buChar char="M"/>
              <a:defRPr/>
            </a:pPr>
            <a:r>
              <a:rPr lang="en-US" altLang="zh-CN" sz="2400" b="1" dirty="0" smtClean="0">
                <a:solidFill>
                  <a:schemeClr val="tx2"/>
                </a:solidFill>
                <a:latin typeface="Comic Sans MS" pitchFamily="66" charset="0"/>
              </a:rPr>
              <a:t>How is the low complexity performance under different antenna configuration?</a:t>
            </a:r>
          </a:p>
        </p:txBody>
      </p:sp>
      <p:pic>
        <p:nvPicPr>
          <p:cNvPr id="51202" name="Picture 2"/>
          <p:cNvPicPr>
            <a:picLocks noChangeAspect="1" noChangeArrowheads="1"/>
          </p:cNvPicPr>
          <p:nvPr/>
        </p:nvPicPr>
        <p:blipFill>
          <a:blip r:embed="rId2"/>
          <a:srcRect/>
          <a:stretch>
            <a:fillRect/>
          </a:stretch>
        </p:blipFill>
        <p:spPr bwMode="auto">
          <a:xfrm>
            <a:off x="3357554" y="2222562"/>
            <a:ext cx="5500726" cy="4492586"/>
          </a:xfrm>
          <a:prstGeom prst="rect">
            <a:avLst/>
          </a:prstGeom>
          <a:noFill/>
          <a:ln w="9525">
            <a:noFill/>
            <a:miter lim="800000"/>
            <a:headEnd/>
            <a:tailEnd/>
          </a:ln>
          <a:effectLst/>
        </p:spPr>
      </p:pic>
      <p:sp>
        <p:nvSpPr>
          <p:cNvPr id="43" name="矩形标注 12"/>
          <p:cNvSpPr/>
          <p:nvPr/>
        </p:nvSpPr>
        <p:spPr>
          <a:xfrm>
            <a:off x="214282" y="4857760"/>
            <a:ext cx="3786214" cy="1214446"/>
          </a:xfrm>
          <a:prstGeom prst="wedgeRectCallout">
            <a:avLst>
              <a:gd name="adj1" fmla="val 55368"/>
              <a:gd name="adj2" fmla="val -28671"/>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600"/>
              </a:spcBef>
            </a:pPr>
            <a:r>
              <a:rPr lang="en-US" altLang="zh-CN" sz="2000" b="1" dirty="0" smtClean="0">
                <a:solidFill>
                  <a:schemeClr val="accent5">
                    <a:lumMod val="50000"/>
                  </a:schemeClr>
                </a:solidFill>
                <a:effectLst>
                  <a:outerShdw blurRad="38100" dist="38100" dir="2700000" algn="tl">
                    <a:srgbClr val="000000">
                      <a:alpha val="43137"/>
                    </a:srgbClr>
                  </a:outerShdw>
                </a:effectLst>
              </a:rPr>
              <a:t>Remark: </a:t>
            </a:r>
          </a:p>
          <a:p>
            <a:pPr marL="457200" indent="-457200">
              <a:lnSpc>
                <a:spcPct val="110000"/>
              </a:lnSpc>
              <a:buFont typeface="Calibri" pitchFamily="34" charset="0"/>
              <a:buChar char="–"/>
            </a:pPr>
            <a:r>
              <a:rPr lang="en-US" altLang="zh-CN" dirty="0" smtClean="0">
                <a:solidFill>
                  <a:schemeClr val="tx1"/>
                </a:solidFill>
              </a:rPr>
              <a:t>Delay comparison w. r. t. MIMO configuration</a:t>
            </a:r>
            <a:endParaRPr lang="zh-CN" altLang="en-US" dirty="0" smtClean="0">
              <a:solidFill>
                <a:schemeClr val="tx1"/>
              </a:solidFill>
            </a:endParaRPr>
          </a:p>
          <a:p>
            <a:pPr marL="457200" indent="-457200">
              <a:lnSpc>
                <a:spcPct val="110000"/>
              </a:lnSpc>
              <a:buFont typeface="Calibri" pitchFamily="34" charset="0"/>
              <a:buChar char="–"/>
            </a:pPr>
            <a:endParaRPr lang="zh-CN" altLang="en-US" sz="2000" dirty="0">
              <a:solidFill>
                <a:schemeClr val="tx1"/>
              </a:solidFill>
            </a:endParaRPr>
          </a:p>
        </p:txBody>
      </p:sp>
      <p:sp>
        <p:nvSpPr>
          <p:cNvPr id="21" name="矩形标注 20"/>
          <p:cNvSpPr/>
          <p:nvPr/>
        </p:nvSpPr>
        <p:spPr>
          <a:xfrm>
            <a:off x="214282" y="2143116"/>
            <a:ext cx="4214842" cy="2571768"/>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Condition:</a:t>
            </a:r>
          </a:p>
          <a:p>
            <a:pPr marL="457200" indent="-457200">
              <a:lnSpc>
                <a:spcPct val="110000"/>
              </a:lnSpc>
              <a:buFont typeface="Calibri" pitchFamily="34" charset="0"/>
              <a:buChar char="–"/>
            </a:pPr>
            <a:r>
              <a:rPr lang="en-US" altLang="zh-CN" dirty="0" smtClean="0">
                <a:solidFill>
                  <a:schemeClr val="tx1"/>
                </a:solidFill>
              </a:rPr>
              <a:t>No. of data streams :	2</a:t>
            </a:r>
          </a:p>
          <a:p>
            <a:pPr marL="457200" indent="-457200">
              <a:lnSpc>
                <a:spcPct val="110000"/>
              </a:lnSpc>
              <a:buFont typeface="Calibri" pitchFamily="34" charset="0"/>
              <a:buChar char="–"/>
            </a:pPr>
            <a:r>
              <a:rPr lang="en-US" altLang="zh-CN" dirty="0" smtClean="0">
                <a:solidFill>
                  <a:schemeClr val="tx1"/>
                </a:solidFill>
              </a:rPr>
              <a:t>Buffer length : 	4</a:t>
            </a:r>
          </a:p>
          <a:p>
            <a:pPr marL="457200" indent="-457200">
              <a:lnSpc>
                <a:spcPct val="110000"/>
              </a:lnSpc>
              <a:buFont typeface="Calibri" pitchFamily="34" charset="0"/>
              <a:buChar char="–"/>
            </a:pPr>
            <a:r>
              <a:rPr lang="en-US" altLang="zh-CN" dirty="0" smtClean="0">
                <a:solidFill>
                  <a:schemeClr val="tx1"/>
                </a:solidFill>
              </a:rPr>
              <a:t>Arrival rate :		0.02 </a:t>
            </a:r>
            <a:r>
              <a:rPr lang="en-US" altLang="zh-CN" dirty="0" err="1" smtClean="0">
                <a:solidFill>
                  <a:schemeClr val="tx1"/>
                </a:solidFill>
              </a:rPr>
              <a:t>p/ch</a:t>
            </a:r>
            <a:r>
              <a:rPr lang="en-US" altLang="zh-CN" dirty="0" smtClean="0">
                <a:solidFill>
                  <a:schemeClr val="tx1"/>
                </a:solidFill>
              </a:rPr>
              <a:t> use</a:t>
            </a:r>
            <a:endParaRPr lang="en-US" altLang="zh-CN" dirty="0" smtClean="0">
              <a:solidFill>
                <a:schemeClr val="tx1"/>
              </a:solidFill>
            </a:endParaRPr>
          </a:p>
          <a:p>
            <a:pPr marL="457200" indent="-457200">
              <a:lnSpc>
                <a:spcPct val="110000"/>
              </a:lnSpc>
              <a:buFont typeface="Calibri" pitchFamily="34" charset="0"/>
              <a:buChar char="–"/>
            </a:pPr>
            <a:r>
              <a:rPr lang="en-US" altLang="zh-CN" dirty="0" smtClean="0">
                <a:solidFill>
                  <a:schemeClr val="tx1"/>
                </a:solidFill>
              </a:rPr>
              <a:t>Frame duration:	</a:t>
            </a:r>
            <a:r>
              <a:rPr lang="en-US" altLang="zh-CN" dirty="0" smtClean="0">
                <a:solidFill>
                  <a:schemeClr val="tx1"/>
                </a:solidFill>
              </a:rPr>
              <a:t>5 ms</a:t>
            </a:r>
          </a:p>
          <a:p>
            <a:pPr marL="457200" indent="-457200">
              <a:lnSpc>
                <a:spcPct val="110000"/>
              </a:lnSpc>
              <a:buFont typeface="Calibri" pitchFamily="34" charset="0"/>
              <a:buChar char="–"/>
            </a:pPr>
            <a:r>
              <a:rPr lang="en-US" altLang="zh-CN" dirty="0" smtClean="0">
                <a:solidFill>
                  <a:schemeClr val="tx1"/>
                </a:solidFill>
              </a:rPr>
              <a:t>Target SER : 		0.01</a:t>
            </a:r>
          </a:p>
          <a:p>
            <a:pPr marL="457200" indent="-457200">
              <a:lnSpc>
                <a:spcPct val="110000"/>
              </a:lnSpc>
              <a:buFont typeface="Calibri" pitchFamily="34" charset="0"/>
              <a:buChar char="–"/>
            </a:pPr>
            <a:r>
              <a:rPr lang="en-US" altLang="zh-CN" dirty="0" smtClean="0">
                <a:solidFill>
                  <a:schemeClr val="tx1"/>
                </a:solidFill>
              </a:rPr>
              <a:t>Weighting factors : 	1 / 10</a:t>
            </a:r>
          </a:p>
          <a:p>
            <a:pPr marL="457200" indent="-457200">
              <a:lnSpc>
                <a:spcPct val="110000"/>
              </a:lnSpc>
              <a:buFont typeface="Calibri" pitchFamily="34" charset="0"/>
              <a:buChar char="–"/>
            </a:pPr>
            <a:r>
              <a:rPr lang="en-US" altLang="zh-CN" dirty="0" smtClean="0">
                <a:solidFill>
                  <a:schemeClr val="tx1"/>
                </a:solidFill>
              </a:rPr>
              <a:t>Average packet size:	200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0-#ppt_w/2"/>
                                          </p:val>
                                        </p:tav>
                                        <p:tav tm="100000">
                                          <p:val>
                                            <p:strVal val="#ppt_x"/>
                                          </p:val>
                                        </p:tav>
                                      </p:tavLst>
                                    </p:anim>
                                    <p:anim calcmode="lin" valueType="num">
                                      <p:cBhvr additive="base">
                                        <p:cTn id="14" dur="500" fill="hold"/>
                                        <p:tgtEl>
                                          <p:spTgt spid="43"/>
                                        </p:tgtEl>
                                        <p:attrNameLst>
                                          <p:attrName>ppt_y</p:attrName>
                                        </p:attrNameLst>
                                      </p:cBhvr>
                                      <p:tavLst>
                                        <p:tav tm="0">
                                          <p:val>
                                            <p:strVal val="#ppt_y"/>
                                          </p:val>
                                        </p:tav>
                                        <p:tav tm="100000">
                                          <p:val>
                                            <p:strVal val="#ppt_y"/>
                                          </p:val>
                                        </p:tav>
                                      </p:tavLst>
                                    </p:anim>
                                  </p:childTnLst>
                                </p:cTn>
                              </p:par>
                              <p:par>
                                <p:cTn id="15" presetID="2" presetClass="exit" presetSubtype="8" fill="hold" grpId="1" nodeType="withEffect">
                                  <p:stCondLst>
                                    <p:cond delay="0"/>
                                  </p:stCondLst>
                                  <p:childTnLst>
                                    <p:anim calcmode="lin" valueType="num">
                                      <p:cBhvr additive="base">
                                        <p:cTn id="16" dur="500"/>
                                        <p:tgtEl>
                                          <p:spTgt spid="21"/>
                                        </p:tgtEl>
                                        <p:attrNameLst>
                                          <p:attrName>ppt_x</p:attrName>
                                        </p:attrNameLst>
                                      </p:cBhvr>
                                      <p:tavLst>
                                        <p:tav tm="0">
                                          <p:val>
                                            <p:strVal val="ppt_x"/>
                                          </p:val>
                                        </p:tav>
                                        <p:tav tm="100000">
                                          <p:val>
                                            <p:strVal val="0-ppt_w/2"/>
                                          </p:val>
                                        </p:tav>
                                      </p:tavLst>
                                    </p:anim>
                                    <p:anim calcmode="lin" valueType="num">
                                      <p:cBhvr additive="base">
                                        <p:cTn id="17" dur="500"/>
                                        <p:tgtEl>
                                          <p:spTgt spid="21"/>
                                        </p:tgtEl>
                                        <p:attrNameLst>
                                          <p:attrName>ppt_y</p:attrName>
                                        </p:attrNameLst>
                                      </p:cBhvr>
                                      <p:tavLst>
                                        <p:tav tm="0">
                                          <p:val>
                                            <p:strVal val="ppt_y"/>
                                          </p:val>
                                        </p:tav>
                                        <p:tav tm="100000">
                                          <p:val>
                                            <p:strVal val="ppt_y"/>
                                          </p:val>
                                        </p:tav>
                                      </p:tavLst>
                                    </p:anim>
                                    <p:set>
                                      <p:cBhvr>
                                        <p:cTn id="1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1" grpId="0" animBg="1"/>
      <p:bldP spid="21" grpId="1"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3284874" cy="523220"/>
            </a:xfrm>
            <a:prstGeom prst="rect">
              <a:avLst/>
            </a:prstGeom>
            <a:noFill/>
          </p:spPr>
          <p:txBody>
            <a:bodyPr wrap="none" rtlCol="0">
              <a:spAutoFit/>
            </a:bodyPr>
            <a:lstStyle/>
            <a:p>
              <a:r>
                <a:rPr lang="en-US" altLang="zh-CN" sz="2800" b="1" dirty="0" smtClean="0">
                  <a:latin typeface="Comic Sans MS" pitchFamily="66" charset="0"/>
                </a:rPr>
                <a:t>Numerical Results</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44</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25000"/>
              </a:lnSpc>
              <a:spcBef>
                <a:spcPct val="20000"/>
              </a:spcBef>
              <a:buFont typeface="Wingdings" pitchFamily="2" charset="2"/>
              <a:buChar char="M"/>
              <a:defRPr/>
            </a:pPr>
            <a:r>
              <a:rPr lang="en-US" altLang="zh-CN" sz="2400" b="1" dirty="0" smtClean="0">
                <a:solidFill>
                  <a:schemeClr val="tx2"/>
                </a:solidFill>
                <a:latin typeface="Comic Sans MS" pitchFamily="66" charset="0"/>
              </a:rPr>
              <a:t>How is the low complexity performance compared with different baselines?</a:t>
            </a:r>
          </a:p>
        </p:txBody>
      </p:sp>
      <p:pic>
        <p:nvPicPr>
          <p:cNvPr id="52226" name="Picture 2"/>
          <p:cNvPicPr>
            <a:picLocks noChangeAspect="1" noChangeArrowheads="1"/>
          </p:cNvPicPr>
          <p:nvPr/>
        </p:nvPicPr>
        <p:blipFill>
          <a:blip r:embed="rId3"/>
          <a:srcRect/>
          <a:stretch>
            <a:fillRect/>
          </a:stretch>
        </p:blipFill>
        <p:spPr bwMode="auto">
          <a:xfrm>
            <a:off x="3357554" y="2285992"/>
            <a:ext cx="5572164" cy="4379401"/>
          </a:xfrm>
          <a:prstGeom prst="rect">
            <a:avLst/>
          </a:prstGeom>
          <a:noFill/>
          <a:ln w="9525">
            <a:noFill/>
            <a:miter lim="800000"/>
            <a:headEnd/>
            <a:tailEnd/>
          </a:ln>
          <a:effectLst/>
        </p:spPr>
      </p:pic>
      <p:sp>
        <p:nvSpPr>
          <p:cNvPr id="35" name="矩形标注 12"/>
          <p:cNvSpPr/>
          <p:nvPr/>
        </p:nvSpPr>
        <p:spPr>
          <a:xfrm>
            <a:off x="214282" y="4657960"/>
            <a:ext cx="3857652" cy="2047640"/>
          </a:xfrm>
          <a:prstGeom prst="wedgeRectCallout">
            <a:avLst>
              <a:gd name="adj1" fmla="val 55368"/>
              <a:gd name="adj2" fmla="val -28671"/>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600"/>
              </a:spcBef>
            </a:pPr>
            <a:r>
              <a:rPr lang="en-US" altLang="zh-CN" sz="2000" b="1" dirty="0" smtClean="0">
                <a:solidFill>
                  <a:schemeClr val="accent5">
                    <a:lumMod val="50000"/>
                  </a:schemeClr>
                </a:solidFill>
                <a:effectLst>
                  <a:outerShdw blurRad="38100" dist="38100" dir="2700000" algn="tl">
                    <a:srgbClr val="000000">
                      <a:alpha val="43137"/>
                    </a:srgbClr>
                  </a:outerShdw>
                </a:effectLst>
              </a:rPr>
              <a:t>Remark: </a:t>
            </a:r>
          </a:p>
          <a:p>
            <a:pPr marL="457200" indent="-457200">
              <a:lnSpc>
                <a:spcPct val="110000"/>
              </a:lnSpc>
              <a:buFont typeface="Calibri" pitchFamily="34" charset="0"/>
              <a:buChar char="–"/>
            </a:pPr>
            <a:r>
              <a:rPr lang="en-US" altLang="zh-CN" dirty="0" smtClean="0">
                <a:solidFill>
                  <a:schemeClr val="tx1"/>
                </a:solidFill>
              </a:rPr>
              <a:t>Better performance than the two baselines: </a:t>
            </a:r>
          </a:p>
          <a:p>
            <a:pPr marL="914400" lvl="1" indent="-457200">
              <a:lnSpc>
                <a:spcPct val="110000"/>
              </a:lnSpc>
              <a:buFont typeface="Calibri" pitchFamily="34" charset="0"/>
              <a:buChar char="–"/>
            </a:pPr>
            <a:r>
              <a:rPr lang="en-US" altLang="zh-CN" dirty="0" smtClean="0">
                <a:solidFill>
                  <a:schemeClr val="tx1"/>
                </a:solidFill>
              </a:rPr>
              <a:t>Round-</a:t>
            </a:r>
            <a:r>
              <a:rPr lang="en-US" altLang="zh-CN" dirty="0" smtClean="0">
                <a:solidFill>
                  <a:schemeClr val="tx1"/>
                </a:solidFill>
              </a:rPr>
              <a:t>Robin </a:t>
            </a:r>
          </a:p>
          <a:p>
            <a:pPr marL="914400" lvl="1" indent="-457200">
              <a:lnSpc>
                <a:spcPct val="110000"/>
              </a:lnSpc>
              <a:buFont typeface="Calibri" pitchFamily="34" charset="0"/>
              <a:buChar char="–"/>
            </a:pPr>
            <a:r>
              <a:rPr lang="en-US" altLang="zh-CN" dirty="0" smtClean="0">
                <a:solidFill>
                  <a:schemeClr val="tx1"/>
                </a:solidFill>
              </a:rPr>
              <a:t>Traditional MIMO </a:t>
            </a:r>
            <a:r>
              <a:rPr lang="en-US" altLang="zh-CN" dirty="0" err="1" smtClean="0">
                <a:solidFill>
                  <a:schemeClr val="tx1"/>
                </a:solidFill>
              </a:rPr>
              <a:t>precoding</a:t>
            </a:r>
            <a:r>
              <a:rPr lang="en-US" altLang="zh-CN" dirty="0" smtClean="0">
                <a:solidFill>
                  <a:schemeClr val="tx1"/>
                </a:solidFill>
              </a:rPr>
              <a:t> </a:t>
            </a:r>
            <a:r>
              <a:rPr lang="en-US" altLang="zh-CN" dirty="0" smtClean="0">
                <a:solidFill>
                  <a:schemeClr val="tx1"/>
                </a:solidFill>
              </a:rPr>
              <a:t>(CSIT only</a:t>
            </a:r>
            <a:r>
              <a:rPr lang="en-US" altLang="zh-CN" dirty="0" smtClean="0">
                <a:solidFill>
                  <a:schemeClr val="tx1"/>
                </a:solidFill>
              </a:rPr>
              <a:t>)</a:t>
            </a:r>
          </a:p>
          <a:p>
            <a:pPr marL="457200" indent="-457200">
              <a:lnSpc>
                <a:spcPct val="110000"/>
              </a:lnSpc>
              <a:buFont typeface="Calibri" pitchFamily="34" charset="0"/>
              <a:buChar char="–"/>
            </a:pPr>
            <a:r>
              <a:rPr lang="en-US" altLang="zh-CN" dirty="0" smtClean="0">
                <a:solidFill>
                  <a:schemeClr val="tx1"/>
                </a:solidFill>
              </a:rPr>
              <a:t>Robust to CSIT errors</a:t>
            </a:r>
            <a:endParaRPr lang="zh-CN" altLang="en-US" dirty="0" smtClean="0">
              <a:solidFill>
                <a:schemeClr val="tx1"/>
              </a:solidFill>
            </a:endParaRPr>
          </a:p>
        </p:txBody>
      </p:sp>
      <p:sp>
        <p:nvSpPr>
          <p:cNvPr id="21" name="矩形标注 20"/>
          <p:cNvSpPr/>
          <p:nvPr/>
        </p:nvSpPr>
        <p:spPr>
          <a:xfrm>
            <a:off x="214282" y="2071678"/>
            <a:ext cx="4214842" cy="2500330"/>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Condition:</a:t>
            </a:r>
          </a:p>
          <a:p>
            <a:pPr marL="457200" indent="-457200">
              <a:lnSpc>
                <a:spcPct val="110000"/>
              </a:lnSpc>
              <a:buFont typeface="Calibri" pitchFamily="34" charset="0"/>
              <a:buChar char="–"/>
            </a:pPr>
            <a:r>
              <a:rPr lang="en-US" altLang="zh-CN" dirty="0" smtClean="0">
                <a:solidFill>
                  <a:schemeClr val="tx1"/>
                </a:solidFill>
              </a:rPr>
              <a:t>No. of data streams :	2</a:t>
            </a:r>
          </a:p>
          <a:p>
            <a:pPr marL="457200" indent="-457200">
              <a:lnSpc>
                <a:spcPct val="110000"/>
              </a:lnSpc>
              <a:buFont typeface="Calibri" pitchFamily="34" charset="0"/>
              <a:buChar char="–"/>
            </a:pPr>
            <a:r>
              <a:rPr lang="en-US" altLang="zh-CN" dirty="0" smtClean="0">
                <a:solidFill>
                  <a:schemeClr val="tx1"/>
                </a:solidFill>
              </a:rPr>
              <a:t>Buffer length : 	4</a:t>
            </a:r>
          </a:p>
          <a:p>
            <a:pPr marL="457200" indent="-457200">
              <a:lnSpc>
                <a:spcPct val="110000"/>
              </a:lnSpc>
              <a:buFont typeface="Calibri" pitchFamily="34" charset="0"/>
              <a:buChar char="–"/>
            </a:pPr>
            <a:r>
              <a:rPr lang="en-US" altLang="zh-CN" dirty="0" smtClean="0">
                <a:solidFill>
                  <a:schemeClr val="tx1"/>
                </a:solidFill>
              </a:rPr>
              <a:t>Arrival rate :		0.02 </a:t>
            </a:r>
            <a:r>
              <a:rPr lang="en-US" altLang="zh-CN" dirty="0" err="1" smtClean="0">
                <a:solidFill>
                  <a:schemeClr val="tx1"/>
                </a:solidFill>
              </a:rPr>
              <a:t>p/ch</a:t>
            </a:r>
            <a:r>
              <a:rPr lang="en-US" altLang="zh-CN" dirty="0" smtClean="0">
                <a:solidFill>
                  <a:schemeClr val="tx1"/>
                </a:solidFill>
              </a:rPr>
              <a:t> use</a:t>
            </a:r>
            <a:endParaRPr lang="en-US" altLang="zh-CN" dirty="0" smtClean="0">
              <a:solidFill>
                <a:schemeClr val="tx1"/>
              </a:solidFill>
            </a:endParaRPr>
          </a:p>
          <a:p>
            <a:pPr marL="457200" indent="-457200">
              <a:lnSpc>
                <a:spcPct val="110000"/>
              </a:lnSpc>
              <a:buFont typeface="Calibri" pitchFamily="34" charset="0"/>
              <a:buChar char="–"/>
            </a:pPr>
            <a:r>
              <a:rPr lang="en-US" altLang="zh-CN" dirty="0" smtClean="0">
                <a:solidFill>
                  <a:schemeClr val="tx1"/>
                </a:solidFill>
              </a:rPr>
              <a:t>Frame Duration:	</a:t>
            </a:r>
            <a:r>
              <a:rPr lang="en-US" altLang="zh-CN" dirty="0" smtClean="0">
                <a:solidFill>
                  <a:schemeClr val="tx1"/>
                </a:solidFill>
              </a:rPr>
              <a:t>5 ms</a:t>
            </a:r>
          </a:p>
          <a:p>
            <a:pPr marL="457200" indent="-457200">
              <a:lnSpc>
                <a:spcPct val="110000"/>
              </a:lnSpc>
              <a:buFont typeface="Calibri" pitchFamily="34" charset="0"/>
              <a:buChar char="–"/>
            </a:pPr>
            <a:r>
              <a:rPr lang="en-US" altLang="zh-CN" dirty="0" smtClean="0">
                <a:solidFill>
                  <a:schemeClr val="tx1"/>
                </a:solidFill>
              </a:rPr>
              <a:t>Target SER : 		0.01</a:t>
            </a:r>
          </a:p>
          <a:p>
            <a:pPr marL="457200" indent="-457200">
              <a:lnSpc>
                <a:spcPct val="110000"/>
              </a:lnSpc>
              <a:buFont typeface="Calibri" pitchFamily="34" charset="0"/>
              <a:buChar char="–"/>
            </a:pPr>
            <a:r>
              <a:rPr lang="en-US" altLang="zh-CN" dirty="0" smtClean="0">
                <a:solidFill>
                  <a:schemeClr val="tx1"/>
                </a:solidFill>
              </a:rPr>
              <a:t>Weighting factors : 	1 / 10</a:t>
            </a:r>
          </a:p>
          <a:p>
            <a:pPr marL="457200" indent="-457200">
              <a:lnSpc>
                <a:spcPct val="110000"/>
              </a:lnSpc>
              <a:buFont typeface="Calibri" pitchFamily="34" charset="0"/>
              <a:buChar char="–"/>
            </a:pPr>
            <a:r>
              <a:rPr lang="en-US" altLang="zh-CN" dirty="0" smtClean="0">
                <a:solidFill>
                  <a:schemeClr val="tx1"/>
                </a:solidFill>
              </a:rPr>
              <a:t>Average packet size:	200 bits</a:t>
            </a:r>
          </a:p>
        </p:txBody>
      </p:sp>
      <p:sp>
        <p:nvSpPr>
          <p:cNvPr id="22" name="上下箭头 21"/>
          <p:cNvSpPr/>
          <p:nvPr/>
        </p:nvSpPr>
        <p:spPr>
          <a:xfrm>
            <a:off x="5643570" y="3771676"/>
            <a:ext cx="484632" cy="1216152"/>
          </a:xfrm>
          <a:prstGeom prst="upDown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p>
        </p:txBody>
      </p:sp>
      <p:sp>
        <p:nvSpPr>
          <p:cNvPr id="23" name="矩形 22"/>
          <p:cNvSpPr/>
          <p:nvPr/>
        </p:nvSpPr>
        <p:spPr>
          <a:xfrm>
            <a:off x="5000628" y="3571876"/>
            <a:ext cx="635943" cy="369332"/>
          </a:xfrm>
          <a:prstGeom prst="rect">
            <a:avLst/>
          </a:prstGeom>
        </p:spPr>
        <p:txBody>
          <a:bodyPr wrap="none">
            <a:spAutoFit/>
          </a:bodyPr>
          <a:lstStyle/>
          <a:p>
            <a:r>
              <a:rPr lang="en-US" altLang="zh-CN" b="1" dirty="0" smtClean="0">
                <a:solidFill>
                  <a:srgbClr val="C00000"/>
                </a:solidFill>
              </a:rPr>
              <a:t> gain</a:t>
            </a:r>
            <a:endParaRPr lang="zh-CN" alt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xit" presetSubtype="8" fill="hold" grpId="1" nodeType="withEffect">
                                  <p:stCondLst>
                                    <p:cond delay="0"/>
                                  </p:stCondLst>
                                  <p:childTnLst>
                                    <p:anim calcmode="lin" valueType="num">
                                      <p:cBhvr additive="base">
                                        <p:cTn id="16" dur="500"/>
                                        <p:tgtEl>
                                          <p:spTgt spid="21"/>
                                        </p:tgtEl>
                                        <p:attrNameLst>
                                          <p:attrName>ppt_x</p:attrName>
                                        </p:attrNameLst>
                                      </p:cBhvr>
                                      <p:tavLst>
                                        <p:tav tm="0">
                                          <p:val>
                                            <p:strVal val="ppt_x"/>
                                          </p:val>
                                        </p:tav>
                                        <p:tav tm="100000">
                                          <p:val>
                                            <p:strVal val="0-ppt_w/2"/>
                                          </p:val>
                                        </p:tav>
                                      </p:tavLst>
                                    </p:anim>
                                    <p:anim calcmode="lin" valueType="num">
                                      <p:cBhvr additive="base">
                                        <p:cTn id="17" dur="500"/>
                                        <p:tgtEl>
                                          <p:spTgt spid="21"/>
                                        </p:tgtEl>
                                        <p:attrNameLst>
                                          <p:attrName>ppt_y</p:attrName>
                                        </p:attrNameLst>
                                      </p:cBhvr>
                                      <p:tavLst>
                                        <p:tav tm="0">
                                          <p:val>
                                            <p:strVal val="ppt_y"/>
                                          </p:val>
                                        </p:tav>
                                        <p:tav tm="100000">
                                          <p:val>
                                            <p:strVal val="ppt_y"/>
                                          </p:val>
                                        </p:tav>
                                      </p:tavLst>
                                    </p:anim>
                                    <p:set>
                                      <p:cBhvr>
                                        <p:cTn id="18" dur="1" fill="hold">
                                          <p:stCondLst>
                                            <p:cond delay="499"/>
                                          </p:stCondLst>
                                        </p:cTn>
                                        <p:tgtEl>
                                          <p:spTgt spid="21"/>
                                        </p:tgtEl>
                                        <p:attrNameLst>
                                          <p:attrName>style.visibility</p:attrName>
                                        </p:attrNameLst>
                                      </p:cBhvr>
                                      <p:to>
                                        <p:strVal val="hidden"/>
                                      </p:to>
                                    </p:set>
                                  </p:childTnLst>
                                </p:cTn>
                              </p:par>
                              <p:par>
                                <p:cTn id="19" presetID="4" presetClass="entr" presetSubtype="32"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ox(out)">
                                      <p:cBhvr>
                                        <p:cTn id="21" dur="500"/>
                                        <p:tgtEl>
                                          <p:spTgt spid="22"/>
                                        </p:tgtEl>
                                      </p:cBhvr>
                                    </p:animEffect>
                                  </p:childTnLst>
                                </p:cTn>
                              </p:par>
                              <p:par>
                                <p:cTn id="22" presetID="1" presetClass="entr" presetSubtype="0" fill="hold" grpId="0" nodeType="withEffect">
                                  <p:stCondLst>
                                    <p:cond delay="50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1" grpId="0" animBg="1"/>
      <p:bldP spid="21" grpId="1" animBg="1"/>
      <p:bldP spid="22" grpId="0" animBg="1"/>
      <p:bldP spid="23"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1414170" cy="523220"/>
            </a:xfrm>
            <a:prstGeom prst="rect">
              <a:avLst/>
            </a:prstGeom>
            <a:noFill/>
          </p:spPr>
          <p:txBody>
            <a:bodyPr wrap="none" rtlCol="0">
              <a:spAutoFit/>
            </a:bodyPr>
            <a:lstStyle/>
            <a:p>
              <a:r>
                <a:rPr lang="en-US" altLang="zh-CN" sz="2800" b="1" dirty="0" smtClean="0">
                  <a:latin typeface="Comic Sans MS" pitchFamily="66" charset="0"/>
                </a:rPr>
                <a:t>Outline</a:t>
              </a:r>
              <a:endParaRPr lang="zh-CN" altLang="en-US" sz="2800" b="1" dirty="0">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45</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TextBox 11"/>
          <p:cNvSpPr txBox="1"/>
          <p:nvPr/>
        </p:nvSpPr>
        <p:spPr>
          <a:xfrm>
            <a:off x="285720" y="1285860"/>
            <a:ext cx="8501122" cy="3472745"/>
          </a:xfrm>
          <a:prstGeom prst="rect">
            <a:avLst/>
          </a:prstGeom>
          <a:noFill/>
        </p:spPr>
        <p:txBody>
          <a:bodyPr wrap="square" rtlCol="0">
            <a:spAutoFit/>
          </a:bodyPr>
          <a:lstStyle/>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Introduction</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System Model</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Markov Decision Problem Formulation</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Low Complexity Solution</a:t>
            </a:r>
          </a:p>
          <a:p>
            <a:pPr marL="514350" indent="-514350">
              <a:lnSpc>
                <a:spcPct val="150000"/>
              </a:lnSpc>
              <a:buFont typeface="Wingdings" pitchFamily="2" charset="2"/>
              <a:buChar char="M"/>
            </a:pPr>
            <a:r>
              <a:rPr lang="en-US" altLang="zh-CN" sz="2400" b="1" dirty="0" smtClean="0">
                <a:solidFill>
                  <a:schemeClr val="accent1">
                    <a:lumMod val="40000"/>
                    <a:lumOff val="60000"/>
                  </a:schemeClr>
                </a:solidFill>
                <a:latin typeface="Comic Sans MS" pitchFamily="66" charset="0"/>
              </a:rPr>
              <a:t>Numerical Results</a:t>
            </a:r>
          </a:p>
          <a:p>
            <a:pPr marL="514350" lvl="1" indent="-514350">
              <a:lnSpc>
                <a:spcPct val="150000"/>
              </a:lnSpc>
              <a:buFont typeface="Wingdings" pitchFamily="2" charset="2"/>
              <a:buChar char="M"/>
            </a:pPr>
            <a:r>
              <a:rPr lang="en-US" altLang="zh-CN" sz="2800" b="1" dirty="0" smtClean="0">
                <a:solidFill>
                  <a:schemeClr val="accent6">
                    <a:lumMod val="75000"/>
                  </a:schemeClr>
                </a:solidFill>
                <a:effectLst>
                  <a:outerShdw blurRad="38100" dist="38100" dir="2700000" algn="tl">
                    <a:srgbClr val="000000">
                      <a:alpha val="43137"/>
                    </a:srgbClr>
                  </a:outerShdw>
                </a:effectLst>
                <a:latin typeface="Comic Sans MS" pitchFamily="66" charset="0"/>
              </a:rPr>
              <a:t>Conclusion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1904689" cy="523220"/>
            </a:xfrm>
            <a:prstGeom prst="rect">
              <a:avLst/>
            </a:prstGeom>
            <a:noFill/>
          </p:spPr>
          <p:txBody>
            <a:bodyPr wrap="none" rtlCol="0">
              <a:spAutoFit/>
            </a:bodyPr>
            <a:lstStyle/>
            <a:p>
              <a:r>
                <a:rPr lang="en-US" altLang="zh-CN" sz="2800" b="1" dirty="0" smtClean="0">
                  <a:latin typeface="Comic Sans MS" pitchFamily="66" charset="0"/>
                </a:rPr>
                <a:t>Conclusion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46</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742950" lvl="1" indent="-285750">
              <a:spcBef>
                <a:spcPct val="20000"/>
              </a:spcBef>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sp>
        <p:nvSpPr>
          <p:cNvPr id="11" name="矩形标注 14"/>
          <p:cNvSpPr/>
          <p:nvPr/>
        </p:nvSpPr>
        <p:spPr>
          <a:xfrm>
            <a:off x="609600" y="1295400"/>
            <a:ext cx="7929618" cy="1214446"/>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Conclusion 1:</a:t>
            </a:r>
          </a:p>
          <a:p>
            <a:pPr>
              <a:lnSpc>
                <a:spcPct val="110000"/>
              </a:lnSpc>
            </a:pPr>
            <a:r>
              <a:rPr lang="en-US" altLang="zh-CN" sz="2000" b="1" dirty="0" smtClean="0">
                <a:solidFill>
                  <a:schemeClr val="tx1"/>
                </a:solidFill>
              </a:rPr>
              <a:t>Delay-Optimal MIMO </a:t>
            </a:r>
            <a:r>
              <a:rPr lang="en-US" altLang="zh-CN" sz="2000" b="1" dirty="0" err="1" smtClean="0">
                <a:solidFill>
                  <a:schemeClr val="tx1"/>
                </a:solidFill>
              </a:rPr>
              <a:t>Precoder</a:t>
            </a:r>
            <a:r>
              <a:rPr lang="en-US" altLang="zh-CN" sz="2000" b="1" dirty="0" smtClean="0">
                <a:solidFill>
                  <a:schemeClr val="tx1"/>
                </a:solidFill>
              </a:rPr>
              <a:t> – a function of both CSI and QSI with channel </a:t>
            </a:r>
            <a:r>
              <a:rPr lang="en-US" altLang="zh-CN" sz="2000" b="1" dirty="0" err="1" smtClean="0">
                <a:solidFill>
                  <a:schemeClr val="tx1"/>
                </a:solidFill>
              </a:rPr>
              <a:t>diagonalizing</a:t>
            </a:r>
            <a:r>
              <a:rPr lang="en-US" altLang="zh-CN" sz="2000" b="1" dirty="0" smtClean="0">
                <a:solidFill>
                  <a:schemeClr val="tx1"/>
                </a:solidFill>
              </a:rPr>
              <a:t> structure.</a:t>
            </a:r>
            <a:endParaRPr lang="zh-CN" altLang="en-US" sz="2000" b="1" dirty="0">
              <a:solidFill>
                <a:schemeClr val="tx1"/>
              </a:solidFill>
            </a:endParaRPr>
          </a:p>
        </p:txBody>
      </p:sp>
      <p:sp>
        <p:nvSpPr>
          <p:cNvPr id="13" name="矩形标注 15"/>
          <p:cNvSpPr/>
          <p:nvPr/>
        </p:nvSpPr>
        <p:spPr>
          <a:xfrm>
            <a:off x="609600" y="4267200"/>
            <a:ext cx="7929618" cy="990600"/>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Conclusion 3:</a:t>
            </a:r>
          </a:p>
          <a:p>
            <a:pPr>
              <a:lnSpc>
                <a:spcPct val="110000"/>
              </a:lnSpc>
            </a:pPr>
            <a:r>
              <a:rPr lang="en-US" altLang="zh-CN" sz="2000" b="1" dirty="0" smtClean="0">
                <a:solidFill>
                  <a:schemeClr val="tx1"/>
                </a:solidFill>
              </a:rPr>
              <a:t>Proposed a “reduced state MDP” to deal with the continuous state space challenge </a:t>
            </a:r>
            <a:endParaRPr lang="en-US" altLang="zh-CN" sz="2000" b="1" dirty="0" smtClean="0">
              <a:solidFill>
                <a:schemeClr val="tx1"/>
              </a:solidFill>
              <a:effectLst>
                <a:outerShdw blurRad="38100" dist="38100" dir="2700000" algn="tl">
                  <a:srgbClr val="000000">
                    <a:alpha val="43137"/>
                  </a:srgbClr>
                </a:outerShdw>
              </a:effectLst>
            </a:endParaRPr>
          </a:p>
        </p:txBody>
      </p:sp>
      <p:sp>
        <p:nvSpPr>
          <p:cNvPr id="15" name="矩形标注 14"/>
          <p:cNvSpPr/>
          <p:nvPr/>
        </p:nvSpPr>
        <p:spPr>
          <a:xfrm>
            <a:off x="609600" y="2743200"/>
            <a:ext cx="7929618" cy="1214446"/>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Conclusion 2:</a:t>
            </a:r>
          </a:p>
          <a:p>
            <a:pPr>
              <a:lnSpc>
                <a:spcPct val="110000"/>
              </a:lnSpc>
            </a:pPr>
            <a:r>
              <a:rPr lang="en-US" altLang="zh-CN" sz="2000" b="1" dirty="0" smtClean="0">
                <a:solidFill>
                  <a:schemeClr val="tx1"/>
                </a:solidFill>
              </a:rPr>
              <a:t>Delay-Optimal Power Allocation – </a:t>
            </a:r>
            <a:r>
              <a:rPr lang="en-US" altLang="zh-CN" sz="2000" b="1" dirty="0" smtClean="0">
                <a:solidFill>
                  <a:srgbClr val="FF0000"/>
                </a:solidFill>
              </a:rPr>
              <a:t>multilevel water-filling</a:t>
            </a:r>
            <a:r>
              <a:rPr lang="en-US" altLang="zh-CN" sz="2000" b="1" dirty="0" smtClean="0">
                <a:solidFill>
                  <a:schemeClr val="tx1"/>
                </a:solidFill>
              </a:rPr>
              <a:t>: Water-filling across CSI, water level determined by QSI.</a:t>
            </a:r>
            <a:endParaRPr lang="zh-CN" altLang="en-US" sz="2000" b="1" dirty="0">
              <a:solidFill>
                <a:schemeClr val="tx1"/>
              </a:solidFill>
            </a:endParaRPr>
          </a:p>
        </p:txBody>
      </p:sp>
      <p:sp>
        <p:nvSpPr>
          <p:cNvPr id="16" name="矩形标注 15"/>
          <p:cNvSpPr/>
          <p:nvPr/>
        </p:nvSpPr>
        <p:spPr>
          <a:xfrm>
            <a:off x="609600" y="5562600"/>
            <a:ext cx="7929618" cy="990600"/>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zh-CN" sz="2000" b="1" dirty="0" smtClean="0">
                <a:solidFill>
                  <a:schemeClr val="accent5">
                    <a:lumMod val="50000"/>
                  </a:schemeClr>
                </a:solidFill>
                <a:effectLst>
                  <a:outerShdw blurRad="38100" dist="38100" dir="2700000" algn="tl">
                    <a:srgbClr val="000000">
                      <a:alpha val="43137"/>
                    </a:srgbClr>
                  </a:outerShdw>
                </a:effectLst>
              </a:rPr>
              <a:t>Conclusion 4:</a:t>
            </a:r>
          </a:p>
          <a:p>
            <a:pPr>
              <a:lnSpc>
                <a:spcPct val="110000"/>
              </a:lnSpc>
            </a:pPr>
            <a:r>
              <a:rPr lang="en-US" altLang="zh-CN" sz="2000" b="1" dirty="0" smtClean="0">
                <a:solidFill>
                  <a:schemeClr val="tx1"/>
                </a:solidFill>
              </a:rPr>
              <a:t>Proposed a “static-sorting scheme” to </a:t>
            </a:r>
            <a:r>
              <a:rPr lang="en-US" altLang="zh-CN" sz="2000" b="1" dirty="0" smtClean="0">
                <a:solidFill>
                  <a:srgbClr val="FF0000"/>
                </a:solidFill>
              </a:rPr>
              <a:t>decompose MDP </a:t>
            </a:r>
            <a:r>
              <a:rPr lang="en-US" altLang="zh-CN" sz="2000" b="1" dirty="0" err="1" smtClean="0">
                <a:solidFill>
                  <a:schemeClr val="tx1"/>
                </a:solidFill>
                <a:sym typeface="Wingdings"/>
              </a:rPr>
              <a:t></a:t>
            </a:r>
            <a:r>
              <a:rPr lang="en-US" altLang="zh-CN" sz="2000" b="1" dirty="0" smtClean="0">
                <a:solidFill>
                  <a:schemeClr val="tx1"/>
                </a:solidFill>
                <a:sym typeface="Wingdings"/>
              </a:rPr>
              <a:t> low complexity algorithm O(L) to obtain “water-levels”. </a:t>
            </a:r>
            <a:r>
              <a:rPr lang="en-US" altLang="zh-CN" sz="2000" b="1" dirty="0" smtClean="0">
                <a:solidFill>
                  <a:schemeClr val="tx1"/>
                </a:solidFill>
              </a:rPr>
              <a:t> </a:t>
            </a:r>
            <a:endParaRPr lang="en-US" altLang="zh-CN" sz="2000" b="1" dirty="0" smtClean="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6" grpId="0" animBg="1"/>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714488"/>
            <a:ext cx="9144000" cy="2357454"/>
          </a:xfrm>
          <a:solidFill>
            <a:schemeClr val="tx2"/>
          </a:solidFill>
          <a:effectLst>
            <a:outerShdw blurRad="50800" dist="38100" dir="5400000" algn="t" rotWithShape="0">
              <a:prstClr val="black">
                <a:alpha val="40000"/>
              </a:prstClr>
            </a:outerShdw>
          </a:effectLst>
        </p:spPr>
        <p:txBody>
          <a:bodyPr>
            <a:noAutofit/>
          </a:bodyPr>
          <a:lstStyle/>
          <a:p>
            <a:pPr>
              <a:lnSpc>
                <a:spcPct val="150000"/>
              </a:lnSpc>
            </a:pPr>
            <a:r>
              <a:rPr lang="en-US" sz="4800" b="1" dirty="0" smtClean="0">
                <a:solidFill>
                  <a:schemeClr val="bg1"/>
                </a:solidFill>
                <a:effectLst>
                  <a:outerShdw blurRad="38100" dist="38100" dir="2700000" algn="tl">
                    <a:srgbClr val="000000">
                      <a:alpha val="43137"/>
                    </a:srgbClr>
                  </a:outerShdw>
                </a:effectLst>
                <a:latin typeface="Comic Sans MS" pitchFamily="66" charset="0"/>
              </a:rPr>
              <a:t>Thank you!</a:t>
            </a:r>
            <a:br>
              <a:rPr lang="en-US" sz="4800" b="1" dirty="0" smtClean="0">
                <a:solidFill>
                  <a:schemeClr val="bg1"/>
                </a:solidFill>
                <a:effectLst>
                  <a:outerShdw blurRad="38100" dist="38100" dir="2700000" algn="tl">
                    <a:srgbClr val="000000">
                      <a:alpha val="43137"/>
                    </a:srgbClr>
                  </a:outerShdw>
                </a:effectLst>
                <a:latin typeface="Comic Sans MS" pitchFamily="66" charset="0"/>
              </a:rPr>
            </a:br>
            <a:r>
              <a:rPr lang="en-US" sz="4000" b="1" dirty="0" smtClean="0">
                <a:solidFill>
                  <a:srgbClr val="FFFF99"/>
                </a:solidFill>
                <a:effectLst>
                  <a:outerShdw blurRad="38100" dist="38100" dir="2700000" algn="tl">
                    <a:srgbClr val="000000">
                      <a:alpha val="43137"/>
                    </a:srgbClr>
                  </a:outerShdw>
                </a:effectLst>
                <a:latin typeface="Comic Sans MS" pitchFamily="66" charset="0"/>
              </a:rPr>
              <a:t>Questions are Welcomed!</a:t>
            </a:r>
            <a:endParaRPr lang="zh-CN" altLang="en-US" sz="4000" b="1" dirty="0">
              <a:solidFill>
                <a:srgbClr val="FFFF99"/>
              </a:solidFill>
              <a:effectLst>
                <a:outerShdw blurRad="38100" dist="38100" dir="2700000" algn="tl">
                  <a:srgbClr val="000000">
                    <a:alpha val="43137"/>
                  </a:srgbClr>
                </a:outerShdw>
              </a:effectLst>
              <a:latin typeface="Comic Sans MS" pitchFamily="66" charset="0"/>
            </a:endParaRPr>
          </a:p>
        </p:txBody>
      </p:sp>
      <p:sp>
        <p:nvSpPr>
          <p:cNvPr id="3" name="副标题 2"/>
          <p:cNvSpPr>
            <a:spLocks noGrp="1"/>
          </p:cNvSpPr>
          <p:nvPr>
            <p:ph type="subTitle" idx="1"/>
          </p:nvPr>
        </p:nvSpPr>
        <p:spPr>
          <a:xfrm>
            <a:off x="214282" y="4357694"/>
            <a:ext cx="8643998" cy="1857388"/>
          </a:xfrm>
        </p:spPr>
        <p:txBody>
          <a:bodyPr>
            <a:noAutofit/>
          </a:bodyPr>
          <a:lstStyle/>
          <a:p>
            <a:pPr>
              <a:lnSpc>
                <a:spcPct val="150000"/>
              </a:lnSpc>
            </a:pPr>
            <a:r>
              <a:rPr lang="en-US" altLang="zh-CN" sz="2400" dirty="0" smtClean="0">
                <a:solidFill>
                  <a:schemeClr val="tx2"/>
                </a:solidFill>
                <a:effectLst>
                  <a:outerShdw blurRad="38100" dist="38100" dir="2700000" algn="tl">
                    <a:srgbClr val="000000">
                      <a:alpha val="43137"/>
                    </a:srgbClr>
                  </a:outerShdw>
                </a:effectLst>
                <a:latin typeface="Comic Sans MS" pitchFamily="66" charset="0"/>
              </a:rPr>
              <a:t>Vincent Lau 	– </a:t>
            </a:r>
            <a:r>
              <a:rPr lang="en-US" altLang="zh-CN" sz="2400" dirty="0" smtClean="0">
                <a:solidFill>
                  <a:schemeClr val="tx2"/>
                </a:solidFill>
                <a:effectLst>
                  <a:outerShdw blurRad="38100" dist="38100" dir="2700000" algn="tl">
                    <a:srgbClr val="000000">
                      <a:alpha val="43137"/>
                    </a:srgbClr>
                  </a:outerShdw>
                </a:effectLst>
                <a:latin typeface="Comic Sans MS" pitchFamily="66" charset="0"/>
                <a:hlinkClick r:id="rId2"/>
              </a:rPr>
              <a:t>eeknlau@ust.hk</a:t>
            </a:r>
            <a:endParaRPr lang="en-US" altLang="zh-CN" sz="2400" dirty="0" smtClean="0">
              <a:solidFill>
                <a:schemeClr val="tx2"/>
              </a:solidFill>
              <a:effectLst>
                <a:outerShdw blurRad="38100" dist="38100" dir="2700000" algn="tl">
                  <a:srgbClr val="000000">
                    <a:alpha val="43137"/>
                  </a:srgbClr>
                </a:outerShdw>
              </a:effectLst>
              <a:latin typeface="Comic Sans MS" pitchFamily="66" charset="0"/>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47</a:t>
            </a:fld>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329484" cy="523220"/>
            </a:xfrm>
            <a:prstGeom prst="rect">
              <a:avLst/>
            </a:prstGeom>
            <a:noFill/>
          </p:spPr>
          <p:txBody>
            <a:bodyPr wrap="none" rtlCol="0">
              <a:spAutoFit/>
            </a:bodyPr>
            <a:lstStyle/>
            <a:p>
              <a:r>
                <a:rPr lang="en-US" altLang="zh-CN" sz="2800" b="1" dirty="0" smtClean="0">
                  <a:latin typeface="Comic Sans MS" pitchFamily="66" charset="0"/>
                </a:rPr>
                <a:t>Introduction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5</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25000"/>
              </a:lnSpc>
              <a:spcBef>
                <a:spcPct val="20000"/>
              </a:spcBef>
              <a:buFont typeface="Wingdings" pitchFamily="2" charset="2"/>
              <a:buChar char="M"/>
              <a:defRPr/>
            </a:pPr>
            <a:r>
              <a:rPr lang="en-US" altLang="zh-CN" sz="2400" b="1" dirty="0" smtClean="0">
                <a:solidFill>
                  <a:schemeClr val="tx2"/>
                </a:solidFill>
                <a:latin typeface="Comic Sans MS" pitchFamily="66" charset="0"/>
              </a:rPr>
              <a:t>We may have multiple delay-sensitive wireless applications running at the same time!</a:t>
            </a:r>
            <a:endParaRPr kumimoji="0" lang="en-US" altLang="zh-TW" sz="2400" b="1" i="0" u="none" strike="noStrike" kern="1200" cap="none" spc="0" normalizeH="0" baseline="0" noProof="0" dirty="0" smtClean="0">
              <a:ln>
                <a:noFill/>
              </a:ln>
              <a:solidFill>
                <a:srgbClr val="002060"/>
              </a:solidFill>
              <a:effectLst/>
              <a:uLnTx/>
              <a:uFillTx/>
              <a:latin typeface="Comic Sans MS" pitchFamily="66" charset="0"/>
              <a:ea typeface="新細明體" pitchFamily="18" charset="-120"/>
            </a:endParaRPr>
          </a:p>
        </p:txBody>
      </p:sp>
      <p:sp>
        <p:nvSpPr>
          <p:cNvPr id="13" name="云形 12"/>
          <p:cNvSpPr/>
          <p:nvPr/>
        </p:nvSpPr>
        <p:spPr>
          <a:xfrm>
            <a:off x="3286116" y="3214686"/>
            <a:ext cx="2286016" cy="1785950"/>
          </a:xfrm>
          <a:prstGeom prst="cloud">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云形 13"/>
          <p:cNvSpPr/>
          <p:nvPr/>
        </p:nvSpPr>
        <p:spPr>
          <a:xfrm>
            <a:off x="5357818" y="571480"/>
            <a:ext cx="3714776" cy="2628912"/>
          </a:xfrm>
          <a:prstGeom prst="cloud">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云形 16"/>
          <p:cNvSpPr/>
          <p:nvPr/>
        </p:nvSpPr>
        <p:spPr>
          <a:xfrm>
            <a:off x="5643570" y="4357694"/>
            <a:ext cx="3500430" cy="2428892"/>
          </a:xfrm>
          <a:prstGeom prst="cloud">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云形 17"/>
          <p:cNvSpPr/>
          <p:nvPr/>
        </p:nvSpPr>
        <p:spPr>
          <a:xfrm>
            <a:off x="0" y="785794"/>
            <a:ext cx="3643338" cy="2714644"/>
          </a:xfrm>
          <a:prstGeom prst="cloud">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rot="13353855">
            <a:off x="2773040" y="3249506"/>
            <a:ext cx="698709" cy="444922"/>
          </a:xfrm>
          <a:prstGeom prst="rightArrow">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右箭头 19"/>
          <p:cNvSpPr/>
          <p:nvPr/>
        </p:nvSpPr>
        <p:spPr>
          <a:xfrm rot="2338483">
            <a:off x="5239886" y="4599354"/>
            <a:ext cx="698709" cy="444922"/>
          </a:xfrm>
          <a:prstGeom prst="rightArrow">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20"/>
          <p:cNvSpPr/>
          <p:nvPr/>
        </p:nvSpPr>
        <p:spPr>
          <a:xfrm rot="18866856">
            <a:off x="5349940" y="2895337"/>
            <a:ext cx="635558" cy="444922"/>
          </a:xfrm>
          <a:prstGeom prst="rightArrow">
            <a:avLst/>
          </a:prstGeom>
          <a:solidFill>
            <a:schemeClr val="accent1">
              <a:lumMod val="75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357158" y="3714752"/>
            <a:ext cx="2286016" cy="500066"/>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solidFill>
                  <a:schemeClr val="tx1"/>
                </a:solidFill>
              </a:rPr>
              <a:t>Keep track of a game</a:t>
            </a:r>
            <a:endParaRPr lang="zh-CN" altLang="en-US" dirty="0">
              <a:solidFill>
                <a:schemeClr val="tx1"/>
              </a:solidFill>
            </a:endParaRPr>
          </a:p>
        </p:txBody>
      </p:sp>
      <p:sp>
        <p:nvSpPr>
          <p:cNvPr id="23" name="圆角矩形 22"/>
          <p:cNvSpPr/>
          <p:nvPr/>
        </p:nvSpPr>
        <p:spPr>
          <a:xfrm>
            <a:off x="6000760" y="3357562"/>
            <a:ext cx="2714644" cy="500066"/>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solidFill>
                  <a:schemeClr val="tx1"/>
                </a:solidFill>
              </a:rPr>
              <a:t>Play multi-player game </a:t>
            </a:r>
            <a:endParaRPr lang="zh-CN" altLang="en-US" dirty="0">
              <a:solidFill>
                <a:schemeClr val="tx1"/>
              </a:solidFill>
            </a:endParaRPr>
          </a:p>
        </p:txBody>
      </p:sp>
      <p:sp>
        <p:nvSpPr>
          <p:cNvPr id="24" name="圆角矩形 23"/>
          <p:cNvSpPr/>
          <p:nvPr/>
        </p:nvSpPr>
        <p:spPr>
          <a:xfrm>
            <a:off x="3714744" y="6000768"/>
            <a:ext cx="1928826" cy="642942"/>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solidFill>
                  <a:schemeClr val="tx1"/>
                </a:solidFill>
              </a:rPr>
              <a:t>Keep talking to some friends</a:t>
            </a:r>
            <a:endParaRPr lang="zh-CN" altLang="en-US" dirty="0">
              <a:solidFill>
                <a:schemeClr val="tx1"/>
              </a:solidFill>
            </a:endParaRPr>
          </a:p>
        </p:txBody>
      </p:sp>
      <p:sp>
        <p:nvSpPr>
          <p:cNvPr id="25" name="圆角矩形标注 24"/>
          <p:cNvSpPr/>
          <p:nvPr/>
        </p:nvSpPr>
        <p:spPr>
          <a:xfrm>
            <a:off x="214282" y="4500570"/>
            <a:ext cx="3143272" cy="2000264"/>
          </a:xfrm>
          <a:prstGeom prst="wedgeRoundRectCallout">
            <a:avLst/>
          </a:prstGeom>
          <a:solidFill>
            <a:srgbClr val="FFFFCC"/>
          </a:solidFill>
          <a:ln w="28575"/>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b="1" dirty="0" smtClean="0">
                <a:solidFill>
                  <a:schemeClr val="tx2"/>
                </a:solidFill>
              </a:rPr>
              <a:t>Conclusion II:</a:t>
            </a:r>
            <a:endParaRPr lang="en-US" altLang="zh-CN" sz="2000" b="1" dirty="0" smtClean="0">
              <a:solidFill>
                <a:schemeClr val="tx2"/>
              </a:solidFill>
            </a:endParaRPr>
          </a:p>
          <a:p>
            <a:pPr algn="ctr"/>
            <a:r>
              <a:rPr lang="en-US" altLang="zh-CN" sz="2000" dirty="0" smtClean="0"/>
              <a:t>Different applications have </a:t>
            </a:r>
            <a:r>
              <a:rPr lang="en-US" altLang="zh-CN" sz="2000" b="1" dirty="0" smtClean="0"/>
              <a:t>heterogeneous</a:t>
            </a:r>
            <a:r>
              <a:rPr lang="en-US" altLang="zh-CN" sz="2000" dirty="0" smtClean="0"/>
              <a:t> </a:t>
            </a:r>
            <a:r>
              <a:rPr lang="en-US" altLang="zh-CN" sz="2000" b="1" dirty="0" smtClean="0">
                <a:effectLst>
                  <a:outerShdw blurRad="38100" dist="38100" dir="2700000" algn="tl">
                    <a:srgbClr val="000000">
                      <a:alpha val="43137"/>
                    </a:srgbClr>
                  </a:outerShdw>
                </a:effectLst>
              </a:rPr>
              <a:t>delay</a:t>
            </a:r>
            <a:r>
              <a:rPr lang="en-US" altLang="zh-CN" sz="2000" b="1" dirty="0" smtClean="0">
                <a:effectLst>
                  <a:outerShdw blurRad="38100" dist="38100" dir="2700000" algn="tl">
                    <a:srgbClr val="000000">
                      <a:alpha val="43137"/>
                    </a:srgbClr>
                  </a:outerShdw>
                </a:effectLst>
              </a:rPr>
              <a:t>-requirement</a:t>
            </a:r>
            <a:endParaRPr lang="zh-CN"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ox(out)">
                                      <p:cBhvr>
                                        <p:cTn id="15" dur="500"/>
                                        <p:tgtEl>
                                          <p:spTgt spid="1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ox(i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out)">
                                      <p:cBhvr>
                                        <p:cTn id="24" dur="500"/>
                                        <p:tgtEl>
                                          <p:spTgt spid="14"/>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500"/>
                                        <p:tgtEl>
                                          <p:spTgt spid="2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4" presetClass="entr" presetSubtype="32"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ox(out)">
                                      <p:cBhvr>
                                        <p:cTn id="33" dur="500"/>
                                        <p:tgtEl>
                                          <p:spTgt spid="17"/>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ox(in)">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down)">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329484" cy="523220"/>
            </a:xfrm>
            <a:prstGeom prst="rect">
              <a:avLst/>
            </a:prstGeom>
            <a:noFill/>
          </p:spPr>
          <p:txBody>
            <a:bodyPr wrap="none" rtlCol="0">
              <a:spAutoFit/>
            </a:bodyPr>
            <a:lstStyle/>
            <a:p>
              <a:r>
                <a:rPr lang="en-US" altLang="zh-CN" sz="2800" b="1" dirty="0" smtClean="0">
                  <a:latin typeface="Comic Sans MS" pitchFamily="66" charset="0"/>
                </a:rPr>
                <a:t>Introduction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6</a:t>
            </a:fld>
            <a:endParaRPr lang="zh-CN" altLang="en-US"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25000"/>
              </a:lnSpc>
              <a:spcBef>
                <a:spcPct val="20000"/>
              </a:spcBef>
              <a:buFont typeface="Wingdings" pitchFamily="2" charset="2"/>
              <a:buChar char="M"/>
              <a:defRPr/>
            </a:pPr>
            <a:r>
              <a:rPr lang="en-US" altLang="zh-CN" sz="2400" b="1" dirty="0" smtClean="0">
                <a:solidFill>
                  <a:schemeClr val="tx2"/>
                </a:solidFill>
                <a:latin typeface="Comic Sans MS" pitchFamily="66" charset="0"/>
              </a:rPr>
              <a:t>MIMO </a:t>
            </a:r>
            <a:r>
              <a:rPr lang="en-US" altLang="zh-CN" sz="2400" b="1" dirty="0" smtClean="0">
                <a:solidFill>
                  <a:schemeClr val="tx2"/>
                </a:solidFill>
                <a:latin typeface="Comic Sans MS" pitchFamily="66" charset="0"/>
              </a:rPr>
              <a:t>is well-known to boost the PHY Performance</a:t>
            </a:r>
            <a:endParaRPr kumimoji="0" lang="en-US" altLang="zh-TW" sz="2400" b="1" i="0" u="none" strike="noStrike" kern="1200" cap="none" spc="0" normalizeH="0" baseline="0" noProof="0" dirty="0" smtClean="0">
              <a:ln>
                <a:noFill/>
              </a:ln>
              <a:solidFill>
                <a:srgbClr val="002060"/>
              </a:solidFill>
              <a:effectLst/>
              <a:uLnTx/>
              <a:uFillTx/>
              <a:latin typeface="Comic Sans MS" pitchFamily="66" charset="0"/>
              <a:ea typeface="新細明體" pitchFamily="18" charset="-120"/>
            </a:endParaRPr>
          </a:p>
          <a:p>
            <a:pPr marL="742950" lvl="1" indent="-285750">
              <a:spcBef>
                <a:spcPct val="20000"/>
              </a:spcBef>
              <a:buFont typeface="Arial" pitchFamily="34" charset="0"/>
              <a:buChar char="–"/>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graphicFrame>
        <p:nvGraphicFramePr>
          <p:cNvPr id="11" name="Object 6"/>
          <p:cNvGraphicFramePr>
            <a:graphicFrameLocks noChangeAspect="1"/>
          </p:cNvGraphicFramePr>
          <p:nvPr/>
        </p:nvGraphicFramePr>
        <p:xfrm>
          <a:off x="642910" y="4572009"/>
          <a:ext cx="942983" cy="1571635"/>
        </p:xfrm>
        <a:graphic>
          <a:graphicData uri="http://schemas.openxmlformats.org/presentationml/2006/ole">
            <p:oleObj spid="_x0000_s1026" name="Visio" r:id="rId4" imgW="2298700" imgH="5537200" progId="">
              <p:embed/>
            </p:oleObj>
          </a:graphicData>
        </a:graphic>
      </p:graphicFrame>
      <p:grpSp>
        <p:nvGrpSpPr>
          <p:cNvPr id="32" name="组合 31"/>
          <p:cNvGrpSpPr/>
          <p:nvPr/>
        </p:nvGrpSpPr>
        <p:grpSpPr>
          <a:xfrm>
            <a:off x="1871870" y="4143380"/>
            <a:ext cx="337594" cy="357190"/>
            <a:chOff x="5672598" y="2428868"/>
            <a:chExt cx="357190" cy="500066"/>
          </a:xfrm>
        </p:grpSpPr>
        <p:sp>
          <p:nvSpPr>
            <p:cNvPr id="18" name="等腰三角形 17"/>
            <p:cNvSpPr/>
            <p:nvPr/>
          </p:nvSpPr>
          <p:spPr>
            <a:xfrm flipV="1">
              <a:off x="5672598" y="2428868"/>
              <a:ext cx="357190" cy="28575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a:off x="5684052" y="2915584"/>
              <a:ext cx="173823" cy="4257"/>
            </a:xfrm>
            <a:prstGeom prst="line">
              <a:avLst/>
            </a:prstGeom>
          </p:spPr>
          <p:style>
            <a:lnRef idx="2">
              <a:schemeClr val="dk1"/>
            </a:lnRef>
            <a:fillRef idx="0">
              <a:schemeClr val="dk1"/>
            </a:fillRef>
            <a:effectRef idx="1">
              <a:schemeClr val="dk1"/>
            </a:effectRef>
            <a:fontRef idx="minor">
              <a:schemeClr val="tx1"/>
            </a:fontRef>
          </p:style>
        </p:cxnSp>
        <p:cxnSp>
          <p:nvCxnSpPr>
            <p:cNvPr id="22" name="直接连接符 21"/>
            <p:cNvCxnSpPr/>
            <p:nvPr/>
          </p:nvCxnSpPr>
          <p:spPr>
            <a:xfrm rot="5400000" flipH="1" flipV="1">
              <a:off x="5751521" y="2821777"/>
              <a:ext cx="213520" cy="794"/>
            </a:xfrm>
            <a:prstGeom prst="line">
              <a:avLst/>
            </a:prstGeom>
          </p:spPr>
          <p:style>
            <a:lnRef idx="2">
              <a:schemeClr val="dk1"/>
            </a:lnRef>
            <a:fillRef idx="0">
              <a:schemeClr val="dk1"/>
            </a:fillRef>
            <a:effectRef idx="1">
              <a:schemeClr val="dk1"/>
            </a:effectRef>
            <a:fontRef idx="minor">
              <a:schemeClr val="tx1"/>
            </a:fontRef>
          </p:style>
        </p:cxnSp>
      </p:grpSp>
      <p:pic>
        <p:nvPicPr>
          <p:cNvPr id="1027" name="Picture 3"/>
          <p:cNvPicPr>
            <a:picLocks noChangeAspect="1" noChangeArrowheads="1"/>
          </p:cNvPicPr>
          <p:nvPr/>
        </p:nvPicPr>
        <p:blipFill>
          <a:blip r:embed="rId5"/>
          <a:srcRect/>
          <a:stretch>
            <a:fillRect/>
          </a:stretch>
        </p:blipFill>
        <p:spPr bwMode="auto">
          <a:xfrm>
            <a:off x="8250920" y="2500306"/>
            <a:ext cx="321608" cy="666749"/>
          </a:xfrm>
          <a:prstGeom prst="rect">
            <a:avLst/>
          </a:prstGeom>
          <a:noFill/>
          <a:ln w="9525">
            <a:noFill/>
            <a:miter lim="800000"/>
            <a:headEnd/>
            <a:tailEnd/>
          </a:ln>
          <a:effectLst/>
        </p:spPr>
      </p:pic>
      <p:sp>
        <p:nvSpPr>
          <p:cNvPr id="25" name="云形 24"/>
          <p:cNvSpPr/>
          <p:nvPr/>
        </p:nvSpPr>
        <p:spPr>
          <a:xfrm>
            <a:off x="3357554" y="1857364"/>
            <a:ext cx="2857520" cy="1571636"/>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8" name="Picture 4"/>
          <p:cNvPicPr>
            <a:picLocks noChangeAspect="1" noChangeArrowheads="1"/>
          </p:cNvPicPr>
          <p:nvPr/>
        </p:nvPicPr>
        <p:blipFill>
          <a:blip r:embed="rId6"/>
          <a:srcRect/>
          <a:stretch>
            <a:fillRect/>
          </a:stretch>
        </p:blipFill>
        <p:spPr bwMode="auto">
          <a:xfrm rot="1494715">
            <a:off x="1659495" y="2340825"/>
            <a:ext cx="1361611" cy="378883"/>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6429388" y="2500306"/>
            <a:ext cx="1452565" cy="332754"/>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785786" y="1928802"/>
            <a:ext cx="714380" cy="1443643"/>
          </a:xfrm>
          <a:prstGeom prst="rect">
            <a:avLst/>
          </a:prstGeom>
          <a:noFill/>
          <a:ln w="9525">
            <a:noFill/>
            <a:miter lim="800000"/>
            <a:headEnd/>
            <a:tailEnd/>
          </a:ln>
          <a:effectLst/>
        </p:spPr>
      </p:pic>
      <p:sp>
        <p:nvSpPr>
          <p:cNvPr id="35" name="TextBox 34"/>
          <p:cNvSpPr txBox="1"/>
          <p:nvPr/>
        </p:nvSpPr>
        <p:spPr>
          <a:xfrm>
            <a:off x="3599662" y="2285992"/>
            <a:ext cx="2258222" cy="646331"/>
          </a:xfrm>
          <a:prstGeom prst="rect">
            <a:avLst/>
          </a:prstGeom>
          <a:noFill/>
        </p:spPr>
        <p:txBody>
          <a:bodyPr wrap="square" rtlCol="0" anchor="ctr" anchorCtr="0">
            <a:spAutoFit/>
          </a:bodyPr>
          <a:lstStyle/>
          <a:p>
            <a:pPr algn="ctr"/>
            <a:r>
              <a:rPr lang="en-US" altLang="zh-CN" dirty="0" smtClean="0"/>
              <a:t>Wireless Fading Channel</a:t>
            </a:r>
            <a:endParaRPr lang="zh-CN" altLang="en-US" dirty="0"/>
          </a:p>
        </p:txBody>
      </p:sp>
      <p:pic>
        <p:nvPicPr>
          <p:cNvPr id="1032" name="Picture 8"/>
          <p:cNvPicPr>
            <a:picLocks noChangeAspect="1" noChangeArrowheads="1"/>
          </p:cNvPicPr>
          <p:nvPr/>
        </p:nvPicPr>
        <p:blipFill>
          <a:blip r:embed="rId8" cstate="print"/>
          <a:srcRect/>
          <a:stretch>
            <a:fillRect/>
          </a:stretch>
        </p:blipFill>
        <p:spPr bwMode="auto">
          <a:xfrm>
            <a:off x="8072462" y="4904350"/>
            <a:ext cx="631224" cy="1042892"/>
          </a:xfrm>
          <a:prstGeom prst="rect">
            <a:avLst/>
          </a:prstGeom>
          <a:noFill/>
          <a:ln w="9525">
            <a:noFill/>
            <a:miter lim="800000"/>
            <a:headEnd/>
            <a:tailEnd/>
          </a:ln>
          <a:effectLst/>
        </p:spPr>
      </p:pic>
      <p:cxnSp>
        <p:nvCxnSpPr>
          <p:cNvPr id="44" name="直接连接符 43"/>
          <p:cNvCxnSpPr/>
          <p:nvPr/>
        </p:nvCxnSpPr>
        <p:spPr>
          <a:xfrm>
            <a:off x="500034" y="3927450"/>
            <a:ext cx="8286808" cy="1616"/>
          </a:xfrm>
          <a:prstGeom prst="line">
            <a:avLst/>
          </a:prstGeom>
          <a:ln/>
        </p:spPr>
        <p:style>
          <a:lnRef idx="2">
            <a:schemeClr val="accent2"/>
          </a:lnRef>
          <a:fillRef idx="0">
            <a:schemeClr val="accent2"/>
          </a:fillRef>
          <a:effectRef idx="1">
            <a:schemeClr val="accent2"/>
          </a:effectRef>
          <a:fontRef idx="minor">
            <a:schemeClr val="tx1"/>
          </a:fontRef>
        </p:style>
      </p:cxnSp>
      <p:grpSp>
        <p:nvGrpSpPr>
          <p:cNvPr id="46" name="组合 45"/>
          <p:cNvGrpSpPr/>
          <p:nvPr/>
        </p:nvGrpSpPr>
        <p:grpSpPr>
          <a:xfrm>
            <a:off x="1871870" y="4786322"/>
            <a:ext cx="337594" cy="357190"/>
            <a:chOff x="5672598" y="2428868"/>
            <a:chExt cx="357190" cy="500066"/>
          </a:xfrm>
        </p:grpSpPr>
        <p:sp>
          <p:nvSpPr>
            <p:cNvPr id="47" name="等腰三角形 46"/>
            <p:cNvSpPr/>
            <p:nvPr/>
          </p:nvSpPr>
          <p:spPr>
            <a:xfrm flipV="1">
              <a:off x="5672598" y="2428868"/>
              <a:ext cx="357190" cy="28575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p:nvPr/>
          </p:nvCxnSpPr>
          <p:spPr>
            <a:xfrm>
              <a:off x="5684052" y="2915584"/>
              <a:ext cx="173823" cy="4257"/>
            </a:xfrm>
            <a:prstGeom prst="line">
              <a:avLst/>
            </a:prstGeom>
          </p:spPr>
          <p:style>
            <a:lnRef idx="2">
              <a:schemeClr val="dk1"/>
            </a:lnRef>
            <a:fillRef idx="0">
              <a:schemeClr val="dk1"/>
            </a:fillRef>
            <a:effectRef idx="1">
              <a:schemeClr val="dk1"/>
            </a:effectRef>
            <a:fontRef idx="minor">
              <a:schemeClr val="tx1"/>
            </a:fontRef>
          </p:style>
        </p:cxnSp>
        <p:cxnSp>
          <p:nvCxnSpPr>
            <p:cNvPr id="49" name="直接连接符 48"/>
            <p:cNvCxnSpPr/>
            <p:nvPr/>
          </p:nvCxnSpPr>
          <p:spPr>
            <a:xfrm rot="5400000" flipH="1" flipV="1">
              <a:off x="5751521" y="2821777"/>
              <a:ext cx="213520" cy="794"/>
            </a:xfrm>
            <a:prstGeom prst="line">
              <a:avLst/>
            </a:prstGeom>
          </p:spPr>
          <p:style>
            <a:lnRef idx="2">
              <a:schemeClr val="dk1"/>
            </a:lnRef>
            <a:fillRef idx="0">
              <a:schemeClr val="dk1"/>
            </a:fillRef>
            <a:effectRef idx="1">
              <a:schemeClr val="dk1"/>
            </a:effectRef>
            <a:fontRef idx="minor">
              <a:schemeClr val="tx1"/>
            </a:fontRef>
          </p:style>
        </p:cxnSp>
      </p:grpSp>
      <p:grpSp>
        <p:nvGrpSpPr>
          <p:cNvPr id="50" name="组合 49"/>
          <p:cNvGrpSpPr/>
          <p:nvPr/>
        </p:nvGrpSpPr>
        <p:grpSpPr>
          <a:xfrm>
            <a:off x="1876952" y="5429264"/>
            <a:ext cx="337594" cy="357190"/>
            <a:chOff x="5672598" y="2428868"/>
            <a:chExt cx="357190" cy="500066"/>
          </a:xfrm>
        </p:grpSpPr>
        <p:sp>
          <p:nvSpPr>
            <p:cNvPr id="51" name="等腰三角形 50"/>
            <p:cNvSpPr/>
            <p:nvPr/>
          </p:nvSpPr>
          <p:spPr>
            <a:xfrm flipV="1">
              <a:off x="5672598" y="2428868"/>
              <a:ext cx="357190" cy="28575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p:nvPr/>
          </p:nvCxnSpPr>
          <p:spPr>
            <a:xfrm>
              <a:off x="5684052" y="2915584"/>
              <a:ext cx="173823" cy="4257"/>
            </a:xfrm>
            <a:prstGeom prst="line">
              <a:avLst/>
            </a:prstGeom>
          </p:spPr>
          <p:style>
            <a:lnRef idx="2">
              <a:schemeClr val="dk1"/>
            </a:lnRef>
            <a:fillRef idx="0">
              <a:schemeClr val="dk1"/>
            </a:fillRef>
            <a:effectRef idx="1">
              <a:schemeClr val="dk1"/>
            </a:effectRef>
            <a:fontRef idx="minor">
              <a:schemeClr val="tx1"/>
            </a:fontRef>
          </p:style>
        </p:cxnSp>
        <p:cxnSp>
          <p:nvCxnSpPr>
            <p:cNvPr id="53" name="直接连接符 52"/>
            <p:cNvCxnSpPr/>
            <p:nvPr/>
          </p:nvCxnSpPr>
          <p:spPr>
            <a:xfrm rot="5400000" flipH="1" flipV="1">
              <a:off x="5751521" y="2821777"/>
              <a:ext cx="213520" cy="794"/>
            </a:xfrm>
            <a:prstGeom prst="line">
              <a:avLst/>
            </a:prstGeom>
          </p:spPr>
          <p:style>
            <a:lnRef idx="2">
              <a:schemeClr val="dk1"/>
            </a:lnRef>
            <a:fillRef idx="0">
              <a:schemeClr val="dk1"/>
            </a:fillRef>
            <a:effectRef idx="1">
              <a:schemeClr val="dk1"/>
            </a:effectRef>
            <a:fontRef idx="minor">
              <a:schemeClr val="tx1"/>
            </a:fontRef>
          </p:style>
        </p:cxnSp>
      </p:grpSp>
      <p:grpSp>
        <p:nvGrpSpPr>
          <p:cNvPr id="54" name="组合 53"/>
          <p:cNvGrpSpPr/>
          <p:nvPr/>
        </p:nvGrpSpPr>
        <p:grpSpPr>
          <a:xfrm>
            <a:off x="1857356" y="6029796"/>
            <a:ext cx="337594" cy="357190"/>
            <a:chOff x="5672598" y="2428868"/>
            <a:chExt cx="357190" cy="500066"/>
          </a:xfrm>
        </p:grpSpPr>
        <p:sp>
          <p:nvSpPr>
            <p:cNvPr id="55" name="等腰三角形 54"/>
            <p:cNvSpPr/>
            <p:nvPr/>
          </p:nvSpPr>
          <p:spPr>
            <a:xfrm flipV="1">
              <a:off x="5672598" y="2428868"/>
              <a:ext cx="357190" cy="28575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6" name="直接连接符 55"/>
            <p:cNvCxnSpPr/>
            <p:nvPr/>
          </p:nvCxnSpPr>
          <p:spPr>
            <a:xfrm>
              <a:off x="5684052" y="2915584"/>
              <a:ext cx="173823" cy="4257"/>
            </a:xfrm>
            <a:prstGeom prst="line">
              <a:avLst/>
            </a:prstGeom>
          </p:spPr>
          <p:style>
            <a:lnRef idx="2">
              <a:schemeClr val="dk1"/>
            </a:lnRef>
            <a:fillRef idx="0">
              <a:schemeClr val="dk1"/>
            </a:fillRef>
            <a:effectRef idx="1">
              <a:schemeClr val="dk1"/>
            </a:effectRef>
            <a:fontRef idx="minor">
              <a:schemeClr val="tx1"/>
            </a:fontRef>
          </p:style>
        </p:cxnSp>
        <p:cxnSp>
          <p:nvCxnSpPr>
            <p:cNvPr id="58" name="直接连接符 57"/>
            <p:cNvCxnSpPr/>
            <p:nvPr/>
          </p:nvCxnSpPr>
          <p:spPr>
            <a:xfrm rot="5400000" flipH="1" flipV="1">
              <a:off x="5751521" y="2821777"/>
              <a:ext cx="213520" cy="794"/>
            </a:xfrm>
            <a:prstGeom prst="line">
              <a:avLst/>
            </a:prstGeom>
          </p:spPr>
          <p:style>
            <a:lnRef idx="2">
              <a:schemeClr val="dk1"/>
            </a:lnRef>
            <a:fillRef idx="0">
              <a:schemeClr val="dk1"/>
            </a:fillRef>
            <a:effectRef idx="1">
              <a:schemeClr val="dk1"/>
            </a:effectRef>
            <a:fontRef idx="minor">
              <a:schemeClr val="tx1"/>
            </a:fontRef>
          </p:style>
        </p:cxnSp>
      </p:grpSp>
      <p:sp>
        <p:nvSpPr>
          <p:cNvPr id="60" name="云形 59"/>
          <p:cNvSpPr/>
          <p:nvPr/>
        </p:nvSpPr>
        <p:spPr>
          <a:xfrm>
            <a:off x="3771668" y="4500570"/>
            <a:ext cx="2286016" cy="135732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p:cNvSpPr txBox="1"/>
          <p:nvPr/>
        </p:nvSpPr>
        <p:spPr>
          <a:xfrm>
            <a:off x="3742538" y="4854371"/>
            <a:ext cx="2258222" cy="646331"/>
          </a:xfrm>
          <a:prstGeom prst="rect">
            <a:avLst/>
          </a:prstGeom>
          <a:noFill/>
        </p:spPr>
        <p:txBody>
          <a:bodyPr wrap="square" rtlCol="0" anchor="ctr" anchorCtr="0">
            <a:spAutoFit/>
          </a:bodyPr>
          <a:lstStyle/>
          <a:p>
            <a:pPr algn="ctr"/>
            <a:r>
              <a:rPr lang="en-US" altLang="zh-CN" dirty="0" smtClean="0"/>
              <a:t>Wireless Fading Channel</a:t>
            </a:r>
            <a:endParaRPr lang="zh-CN" altLang="en-US" dirty="0"/>
          </a:p>
        </p:txBody>
      </p:sp>
      <p:grpSp>
        <p:nvGrpSpPr>
          <p:cNvPr id="62" name="组合 61"/>
          <p:cNvGrpSpPr/>
          <p:nvPr/>
        </p:nvGrpSpPr>
        <p:grpSpPr>
          <a:xfrm flipH="1">
            <a:off x="7591992" y="4643446"/>
            <a:ext cx="337594" cy="357190"/>
            <a:chOff x="5672598" y="2428868"/>
            <a:chExt cx="357190" cy="500066"/>
          </a:xfrm>
        </p:grpSpPr>
        <p:sp>
          <p:nvSpPr>
            <p:cNvPr id="63" name="等腰三角形 62"/>
            <p:cNvSpPr/>
            <p:nvPr/>
          </p:nvSpPr>
          <p:spPr>
            <a:xfrm flipV="1">
              <a:off x="5672598" y="2428868"/>
              <a:ext cx="357190" cy="28575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4" name="直接连接符 63"/>
            <p:cNvCxnSpPr/>
            <p:nvPr/>
          </p:nvCxnSpPr>
          <p:spPr>
            <a:xfrm>
              <a:off x="5684052" y="2915584"/>
              <a:ext cx="173823" cy="4257"/>
            </a:xfrm>
            <a:prstGeom prst="line">
              <a:avLst/>
            </a:prstGeom>
          </p:spPr>
          <p:style>
            <a:lnRef idx="2">
              <a:schemeClr val="dk1"/>
            </a:lnRef>
            <a:fillRef idx="0">
              <a:schemeClr val="dk1"/>
            </a:fillRef>
            <a:effectRef idx="1">
              <a:schemeClr val="dk1"/>
            </a:effectRef>
            <a:fontRef idx="minor">
              <a:schemeClr val="tx1"/>
            </a:fontRef>
          </p:style>
        </p:cxnSp>
        <p:cxnSp>
          <p:nvCxnSpPr>
            <p:cNvPr id="65" name="直接连接符 64"/>
            <p:cNvCxnSpPr/>
            <p:nvPr/>
          </p:nvCxnSpPr>
          <p:spPr>
            <a:xfrm rot="5400000" flipH="1" flipV="1">
              <a:off x="5751521" y="2821777"/>
              <a:ext cx="213520" cy="794"/>
            </a:xfrm>
            <a:prstGeom prst="line">
              <a:avLst/>
            </a:prstGeom>
          </p:spPr>
          <p:style>
            <a:lnRef idx="2">
              <a:schemeClr val="dk1"/>
            </a:lnRef>
            <a:fillRef idx="0">
              <a:schemeClr val="dk1"/>
            </a:fillRef>
            <a:effectRef idx="1">
              <a:schemeClr val="dk1"/>
            </a:effectRef>
            <a:fontRef idx="minor">
              <a:schemeClr val="tx1"/>
            </a:fontRef>
          </p:style>
        </p:cxnSp>
      </p:grpSp>
      <p:grpSp>
        <p:nvGrpSpPr>
          <p:cNvPr id="66" name="组合 65"/>
          <p:cNvGrpSpPr/>
          <p:nvPr/>
        </p:nvGrpSpPr>
        <p:grpSpPr>
          <a:xfrm flipH="1">
            <a:off x="7591992" y="5214950"/>
            <a:ext cx="337594" cy="357190"/>
            <a:chOff x="5672598" y="2428868"/>
            <a:chExt cx="357190" cy="500066"/>
          </a:xfrm>
        </p:grpSpPr>
        <p:sp>
          <p:nvSpPr>
            <p:cNvPr id="67" name="等腰三角形 66"/>
            <p:cNvSpPr/>
            <p:nvPr/>
          </p:nvSpPr>
          <p:spPr>
            <a:xfrm flipV="1">
              <a:off x="5672598" y="2428868"/>
              <a:ext cx="357190" cy="28575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8" name="直接连接符 67"/>
            <p:cNvCxnSpPr/>
            <p:nvPr/>
          </p:nvCxnSpPr>
          <p:spPr>
            <a:xfrm>
              <a:off x="5684052" y="2915584"/>
              <a:ext cx="173823" cy="4257"/>
            </a:xfrm>
            <a:prstGeom prst="line">
              <a:avLst/>
            </a:prstGeom>
          </p:spPr>
          <p:style>
            <a:lnRef idx="2">
              <a:schemeClr val="dk1"/>
            </a:lnRef>
            <a:fillRef idx="0">
              <a:schemeClr val="dk1"/>
            </a:fillRef>
            <a:effectRef idx="1">
              <a:schemeClr val="dk1"/>
            </a:effectRef>
            <a:fontRef idx="minor">
              <a:schemeClr val="tx1"/>
            </a:fontRef>
          </p:style>
        </p:cxnSp>
        <p:cxnSp>
          <p:nvCxnSpPr>
            <p:cNvPr id="69" name="直接连接符 68"/>
            <p:cNvCxnSpPr/>
            <p:nvPr/>
          </p:nvCxnSpPr>
          <p:spPr>
            <a:xfrm rot="5400000" flipH="1" flipV="1">
              <a:off x="5751521" y="2821777"/>
              <a:ext cx="213520" cy="794"/>
            </a:xfrm>
            <a:prstGeom prst="line">
              <a:avLst/>
            </a:prstGeom>
          </p:spPr>
          <p:style>
            <a:lnRef idx="2">
              <a:schemeClr val="dk1"/>
            </a:lnRef>
            <a:fillRef idx="0">
              <a:schemeClr val="dk1"/>
            </a:fillRef>
            <a:effectRef idx="1">
              <a:schemeClr val="dk1"/>
            </a:effectRef>
            <a:fontRef idx="minor">
              <a:schemeClr val="tx1"/>
            </a:fontRef>
          </p:style>
        </p:cxnSp>
      </p:grpSp>
      <p:pic>
        <p:nvPicPr>
          <p:cNvPr id="70" name="Picture 4"/>
          <p:cNvPicPr>
            <a:picLocks noChangeAspect="1" noChangeArrowheads="1"/>
          </p:cNvPicPr>
          <p:nvPr/>
        </p:nvPicPr>
        <p:blipFill>
          <a:blip r:embed="rId6"/>
          <a:srcRect/>
          <a:stretch>
            <a:fillRect/>
          </a:stretch>
        </p:blipFill>
        <p:spPr bwMode="auto">
          <a:xfrm rot="1494715">
            <a:off x="2512157" y="4379102"/>
            <a:ext cx="1164192" cy="203590"/>
          </a:xfrm>
          <a:prstGeom prst="rect">
            <a:avLst/>
          </a:prstGeom>
          <a:noFill/>
          <a:ln w="9525">
            <a:noFill/>
            <a:miter lim="800000"/>
            <a:headEnd/>
            <a:tailEnd/>
          </a:ln>
          <a:effectLst/>
        </p:spPr>
      </p:pic>
      <p:pic>
        <p:nvPicPr>
          <p:cNvPr id="71" name="Picture 4"/>
          <p:cNvPicPr>
            <a:picLocks noChangeAspect="1" noChangeArrowheads="1"/>
          </p:cNvPicPr>
          <p:nvPr/>
        </p:nvPicPr>
        <p:blipFill>
          <a:blip r:embed="rId6"/>
          <a:srcRect/>
          <a:stretch>
            <a:fillRect/>
          </a:stretch>
        </p:blipFill>
        <p:spPr bwMode="auto">
          <a:xfrm rot="1065384">
            <a:off x="2491870" y="4950612"/>
            <a:ext cx="1107672" cy="193706"/>
          </a:xfrm>
          <a:prstGeom prst="rect">
            <a:avLst/>
          </a:prstGeom>
          <a:noFill/>
          <a:ln w="9525">
            <a:noFill/>
            <a:miter lim="800000"/>
            <a:headEnd/>
            <a:tailEnd/>
          </a:ln>
          <a:effectLst/>
        </p:spPr>
      </p:pic>
      <p:pic>
        <p:nvPicPr>
          <p:cNvPr id="72" name="Picture 4"/>
          <p:cNvPicPr>
            <a:picLocks noChangeAspect="1" noChangeArrowheads="1"/>
          </p:cNvPicPr>
          <p:nvPr/>
        </p:nvPicPr>
        <p:blipFill>
          <a:blip r:embed="rId6"/>
          <a:srcRect/>
          <a:stretch>
            <a:fillRect/>
          </a:stretch>
        </p:blipFill>
        <p:spPr bwMode="auto">
          <a:xfrm rot="21243973">
            <a:off x="2435905" y="5486001"/>
            <a:ext cx="1107672" cy="193706"/>
          </a:xfrm>
          <a:prstGeom prst="rect">
            <a:avLst/>
          </a:prstGeom>
          <a:noFill/>
          <a:ln w="9525">
            <a:noFill/>
            <a:miter lim="800000"/>
            <a:headEnd/>
            <a:tailEnd/>
          </a:ln>
          <a:effectLst/>
        </p:spPr>
      </p:pic>
      <p:pic>
        <p:nvPicPr>
          <p:cNvPr id="73" name="Picture 4"/>
          <p:cNvPicPr>
            <a:picLocks noChangeAspect="1" noChangeArrowheads="1"/>
          </p:cNvPicPr>
          <p:nvPr/>
        </p:nvPicPr>
        <p:blipFill>
          <a:blip r:embed="rId6"/>
          <a:srcRect/>
          <a:stretch>
            <a:fillRect/>
          </a:stretch>
        </p:blipFill>
        <p:spPr bwMode="auto">
          <a:xfrm rot="20440369">
            <a:off x="2494938" y="5936695"/>
            <a:ext cx="1273526" cy="222710"/>
          </a:xfrm>
          <a:prstGeom prst="rect">
            <a:avLst/>
          </a:prstGeom>
          <a:noFill/>
          <a:ln w="9525">
            <a:noFill/>
            <a:miter lim="800000"/>
            <a:headEnd/>
            <a:tailEnd/>
          </a:ln>
          <a:effectLst/>
        </p:spPr>
      </p:pic>
      <p:pic>
        <p:nvPicPr>
          <p:cNvPr id="74" name="Picture 4"/>
          <p:cNvPicPr>
            <a:picLocks noChangeAspect="1" noChangeArrowheads="1"/>
          </p:cNvPicPr>
          <p:nvPr/>
        </p:nvPicPr>
        <p:blipFill>
          <a:blip r:embed="rId6"/>
          <a:srcRect/>
          <a:stretch>
            <a:fillRect/>
          </a:stretch>
        </p:blipFill>
        <p:spPr bwMode="auto">
          <a:xfrm>
            <a:off x="6215074" y="4671138"/>
            <a:ext cx="1005834" cy="175897"/>
          </a:xfrm>
          <a:prstGeom prst="rect">
            <a:avLst/>
          </a:prstGeom>
          <a:noFill/>
          <a:ln w="9525">
            <a:noFill/>
            <a:miter lim="800000"/>
            <a:headEnd/>
            <a:tailEnd/>
          </a:ln>
          <a:effectLst/>
        </p:spPr>
      </p:pic>
      <p:pic>
        <p:nvPicPr>
          <p:cNvPr id="75" name="Picture 4"/>
          <p:cNvPicPr>
            <a:picLocks noChangeAspect="1" noChangeArrowheads="1"/>
          </p:cNvPicPr>
          <p:nvPr/>
        </p:nvPicPr>
        <p:blipFill>
          <a:blip r:embed="rId6"/>
          <a:srcRect/>
          <a:stretch>
            <a:fillRect/>
          </a:stretch>
        </p:blipFill>
        <p:spPr bwMode="auto">
          <a:xfrm rot="429732">
            <a:off x="6182451" y="5135667"/>
            <a:ext cx="957002" cy="167357"/>
          </a:xfrm>
          <a:prstGeom prst="rect">
            <a:avLst/>
          </a:prstGeom>
          <a:noFill/>
          <a:ln w="9525">
            <a:noFill/>
            <a:miter lim="800000"/>
            <a:headEnd/>
            <a:tailEnd/>
          </a:ln>
          <a:effectLst/>
        </p:spPr>
      </p:pic>
      <p:sp>
        <p:nvSpPr>
          <p:cNvPr id="76" name="TextBox 75"/>
          <p:cNvSpPr txBox="1"/>
          <p:nvPr/>
        </p:nvSpPr>
        <p:spPr>
          <a:xfrm>
            <a:off x="4286248" y="3500438"/>
            <a:ext cx="1143008" cy="369332"/>
          </a:xfrm>
          <a:prstGeom prst="rect">
            <a:avLst/>
          </a:prstGeom>
          <a:noFill/>
        </p:spPr>
        <p:txBody>
          <a:bodyPr wrap="square" rtlCol="0" anchor="ctr" anchorCtr="0">
            <a:spAutoFit/>
          </a:bodyPr>
          <a:lstStyle/>
          <a:p>
            <a:pPr algn="ctr"/>
            <a:r>
              <a:rPr lang="en-US" altLang="zh-CN" b="1" dirty="0" smtClean="0"/>
              <a:t>SISO</a:t>
            </a:r>
            <a:endParaRPr lang="zh-CN" altLang="en-US" b="1" dirty="0"/>
          </a:p>
        </p:txBody>
      </p:sp>
      <p:sp>
        <p:nvSpPr>
          <p:cNvPr id="77" name="TextBox 76"/>
          <p:cNvSpPr txBox="1"/>
          <p:nvPr/>
        </p:nvSpPr>
        <p:spPr>
          <a:xfrm>
            <a:off x="4357686" y="6143644"/>
            <a:ext cx="1143008" cy="369332"/>
          </a:xfrm>
          <a:prstGeom prst="rect">
            <a:avLst/>
          </a:prstGeom>
          <a:noFill/>
        </p:spPr>
        <p:txBody>
          <a:bodyPr wrap="square" rtlCol="0" anchor="ctr" anchorCtr="0">
            <a:spAutoFit/>
          </a:bodyPr>
          <a:lstStyle/>
          <a:p>
            <a:pPr algn="ctr"/>
            <a:r>
              <a:rPr lang="en-US" altLang="zh-CN" b="1" dirty="0" smtClean="0"/>
              <a:t>MIMO</a:t>
            </a:r>
            <a:endParaRPr lang="zh-CN" altLang="en-US" b="1" dirty="0"/>
          </a:p>
        </p:txBody>
      </p:sp>
      <p:sp>
        <p:nvSpPr>
          <p:cNvPr id="80" name="圆角矩形标注 79"/>
          <p:cNvSpPr/>
          <p:nvPr/>
        </p:nvSpPr>
        <p:spPr>
          <a:xfrm>
            <a:off x="2357422" y="4143380"/>
            <a:ext cx="1357322" cy="2143140"/>
          </a:xfrm>
          <a:prstGeom prst="wedgeRoundRectCallout">
            <a:avLst/>
          </a:prstGeom>
          <a:solidFill>
            <a:srgbClr val="FFFFCC"/>
          </a:solidFill>
          <a:ln w="28575"/>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b="1" dirty="0" smtClean="0">
                <a:solidFill>
                  <a:schemeClr val="tx2"/>
                </a:solidFill>
              </a:rPr>
              <a:t>MIMO</a:t>
            </a:r>
          </a:p>
          <a:p>
            <a:pPr algn="ctr"/>
            <a:r>
              <a:rPr lang="en-US" altLang="zh-CN" sz="2000" b="1" dirty="0" smtClean="0">
                <a:solidFill>
                  <a:schemeClr val="tx2"/>
                </a:solidFill>
              </a:rPr>
              <a:t>Encoder</a:t>
            </a:r>
            <a:endParaRPr lang="zh-CN" altLang="en-US" sz="2000" dirty="0"/>
          </a:p>
        </p:txBody>
      </p:sp>
      <p:sp>
        <p:nvSpPr>
          <p:cNvPr id="81" name="圆角矩形标注 80"/>
          <p:cNvSpPr/>
          <p:nvPr/>
        </p:nvSpPr>
        <p:spPr>
          <a:xfrm>
            <a:off x="6143636" y="4143380"/>
            <a:ext cx="1357322" cy="2143140"/>
          </a:xfrm>
          <a:prstGeom prst="wedgeRoundRectCallout">
            <a:avLst/>
          </a:prstGeom>
          <a:solidFill>
            <a:srgbClr val="FFFFCC"/>
          </a:solidFill>
          <a:ln w="28575"/>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000" b="1" dirty="0" smtClean="0">
                <a:solidFill>
                  <a:schemeClr val="tx2"/>
                </a:solidFill>
              </a:rPr>
              <a:t>MIMO</a:t>
            </a:r>
          </a:p>
          <a:p>
            <a:pPr algn="ctr"/>
            <a:r>
              <a:rPr lang="en-US" altLang="zh-CN" sz="2000" b="1" dirty="0" smtClean="0">
                <a:solidFill>
                  <a:schemeClr val="tx2"/>
                </a:solidFill>
              </a:rPr>
              <a:t>Decoder</a:t>
            </a:r>
            <a:endParaRPr lang="zh-CN" altLang="en-US" sz="2000" dirty="0"/>
          </a:p>
        </p:txBody>
      </p:sp>
      <p:sp>
        <p:nvSpPr>
          <p:cNvPr id="82" name="矩形 81"/>
          <p:cNvSpPr/>
          <p:nvPr/>
        </p:nvSpPr>
        <p:spPr>
          <a:xfrm>
            <a:off x="3743772" y="4500570"/>
            <a:ext cx="2357454" cy="14287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600"/>
              </a:spcAft>
              <a:buFont typeface="Wingdings" pitchFamily="2" charset="2"/>
              <a:buChar char="M"/>
            </a:pPr>
            <a:r>
              <a:rPr lang="en-US" altLang="zh-CN" b="1" dirty="0" smtClean="0">
                <a:solidFill>
                  <a:srgbClr val="C00000"/>
                </a:solidFill>
              </a:rPr>
              <a:t>Spatial Multiplexing Gain </a:t>
            </a:r>
          </a:p>
          <a:p>
            <a:pPr marL="342900" indent="-342900">
              <a:spcAft>
                <a:spcPts val="600"/>
              </a:spcAft>
              <a:buFont typeface="Wingdings" pitchFamily="2" charset="2"/>
              <a:buChar char="M"/>
            </a:pPr>
            <a:r>
              <a:rPr lang="en-US" altLang="zh-CN" b="1" dirty="0" smtClean="0">
                <a:solidFill>
                  <a:srgbClr val="C00000"/>
                </a:solidFill>
              </a:rPr>
              <a:t>Diversity Gain</a:t>
            </a:r>
            <a:endParaRPr lang="zh-CN" alt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down)">
                                      <p:cBhvr>
                                        <p:cTn id="7" dur="500"/>
                                        <p:tgtEl>
                                          <p:spTgt spid="8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wipe(down)">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box(in)">
                                      <p:cBhvr>
                                        <p:cTn id="1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329484" cy="523220"/>
            </a:xfrm>
            <a:prstGeom prst="rect">
              <a:avLst/>
            </a:prstGeom>
            <a:noFill/>
          </p:spPr>
          <p:txBody>
            <a:bodyPr wrap="none" rtlCol="0">
              <a:spAutoFit/>
            </a:bodyPr>
            <a:lstStyle/>
            <a:p>
              <a:r>
                <a:rPr lang="en-US" altLang="zh-CN" sz="2800" b="1" dirty="0" smtClean="0">
                  <a:latin typeface="Comic Sans MS" pitchFamily="66" charset="0"/>
                </a:rPr>
                <a:t>Introduction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7</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25000"/>
              </a:lnSpc>
              <a:spcBef>
                <a:spcPct val="20000"/>
              </a:spcBef>
              <a:buFont typeface="Wingdings" pitchFamily="2" charset="2"/>
              <a:buChar char="M"/>
              <a:defRPr/>
            </a:pPr>
            <a:r>
              <a:rPr lang="en-US" altLang="zh-CN" sz="2400" b="1" dirty="0" smtClean="0">
                <a:solidFill>
                  <a:schemeClr val="tx2"/>
                </a:solidFill>
                <a:latin typeface="Comic Sans MS" pitchFamily="66" charset="0"/>
              </a:rPr>
              <a:t>Using MIMO to Boost PHY Layer Performance</a:t>
            </a:r>
            <a:endParaRPr kumimoji="0" lang="en-US" altLang="zh-TW" sz="2400" b="1" i="0" u="none" strike="noStrike" kern="1200" cap="none" spc="0" normalizeH="0" baseline="0" noProof="0" dirty="0" smtClean="0">
              <a:ln>
                <a:noFill/>
              </a:ln>
              <a:solidFill>
                <a:srgbClr val="002060"/>
              </a:solidFill>
              <a:effectLst/>
              <a:uLnTx/>
              <a:uFillTx/>
              <a:latin typeface="Comic Sans MS" pitchFamily="66" charset="0"/>
              <a:ea typeface="新細明體" pitchFamily="18" charset="-120"/>
            </a:endParaRPr>
          </a:p>
          <a:p>
            <a:pPr marL="742950" lvl="1" indent="-285750">
              <a:spcBef>
                <a:spcPct val="20000"/>
              </a:spcBef>
              <a:buFont typeface="Arial" pitchFamily="34" charset="0"/>
              <a:buChar char="–"/>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graphicFrame>
        <p:nvGraphicFramePr>
          <p:cNvPr id="11" name="Object 6"/>
          <p:cNvGraphicFramePr>
            <a:graphicFrameLocks noChangeAspect="1"/>
          </p:cNvGraphicFramePr>
          <p:nvPr/>
        </p:nvGraphicFramePr>
        <p:xfrm>
          <a:off x="428596" y="4743913"/>
          <a:ext cx="660359" cy="1100597"/>
        </p:xfrm>
        <a:graphic>
          <a:graphicData uri="http://schemas.openxmlformats.org/presentationml/2006/ole">
            <p:oleObj spid="_x0000_s22530" name="Visio" r:id="rId4" imgW="2298700" imgH="5537200" progId="">
              <p:embed/>
            </p:oleObj>
          </a:graphicData>
        </a:graphic>
      </p:graphicFrame>
      <p:pic>
        <p:nvPicPr>
          <p:cNvPr id="1032" name="Picture 8"/>
          <p:cNvPicPr>
            <a:picLocks noChangeAspect="1" noChangeArrowheads="1"/>
          </p:cNvPicPr>
          <p:nvPr/>
        </p:nvPicPr>
        <p:blipFill>
          <a:blip r:embed="rId5" cstate="print"/>
          <a:srcRect/>
          <a:stretch>
            <a:fillRect/>
          </a:stretch>
        </p:blipFill>
        <p:spPr bwMode="auto">
          <a:xfrm>
            <a:off x="8464721" y="4915816"/>
            <a:ext cx="464997" cy="768256"/>
          </a:xfrm>
          <a:prstGeom prst="rect">
            <a:avLst/>
          </a:prstGeom>
          <a:noFill/>
          <a:ln w="9525">
            <a:noFill/>
            <a:miter lim="800000"/>
            <a:headEnd/>
            <a:tailEnd/>
          </a:ln>
          <a:effectLst/>
        </p:spPr>
      </p:pic>
      <p:graphicFrame>
        <p:nvGraphicFramePr>
          <p:cNvPr id="54" name="Object 6"/>
          <p:cNvGraphicFramePr>
            <a:graphicFrameLocks noChangeAspect="1"/>
          </p:cNvGraphicFramePr>
          <p:nvPr/>
        </p:nvGraphicFramePr>
        <p:xfrm>
          <a:off x="357158" y="2059537"/>
          <a:ext cx="642944" cy="1071570"/>
        </p:xfrm>
        <a:graphic>
          <a:graphicData uri="http://schemas.openxmlformats.org/presentationml/2006/ole">
            <p:oleObj spid="_x0000_s22531" name="Visio" r:id="rId6" imgW="2298700" imgH="5537200" progId="">
              <p:embed/>
            </p:oleObj>
          </a:graphicData>
        </a:graphic>
      </p:graphicFrame>
      <p:pic>
        <p:nvPicPr>
          <p:cNvPr id="77" name="Picture 8"/>
          <p:cNvPicPr>
            <a:picLocks noChangeAspect="1" noChangeArrowheads="1"/>
          </p:cNvPicPr>
          <p:nvPr/>
        </p:nvPicPr>
        <p:blipFill>
          <a:blip r:embed="rId7" cstate="print"/>
          <a:srcRect/>
          <a:stretch>
            <a:fillRect/>
          </a:stretch>
        </p:blipFill>
        <p:spPr bwMode="auto">
          <a:xfrm>
            <a:off x="8444166" y="2257451"/>
            <a:ext cx="485552" cy="802217"/>
          </a:xfrm>
          <a:prstGeom prst="rect">
            <a:avLst/>
          </a:prstGeom>
          <a:noFill/>
          <a:ln w="9525">
            <a:noFill/>
            <a:miter lim="800000"/>
            <a:headEnd/>
            <a:tailEnd/>
          </a:ln>
          <a:effectLst/>
        </p:spPr>
      </p:pic>
      <p:sp>
        <p:nvSpPr>
          <p:cNvPr id="106" name="TextBox 105"/>
          <p:cNvSpPr txBox="1"/>
          <p:nvPr/>
        </p:nvSpPr>
        <p:spPr>
          <a:xfrm>
            <a:off x="4357686" y="3643314"/>
            <a:ext cx="1928826" cy="369332"/>
          </a:xfrm>
          <a:prstGeom prst="rect">
            <a:avLst/>
          </a:prstGeom>
          <a:noFill/>
        </p:spPr>
        <p:txBody>
          <a:bodyPr wrap="square" rtlCol="0" anchor="ctr" anchorCtr="0">
            <a:spAutoFit/>
          </a:bodyPr>
          <a:lstStyle/>
          <a:p>
            <a:pPr algn="ctr"/>
            <a:r>
              <a:rPr lang="en-US" altLang="zh-CN" b="1" dirty="0" smtClean="0"/>
              <a:t>NO CSIT</a:t>
            </a:r>
            <a:endParaRPr lang="zh-CN" altLang="en-US" b="1" dirty="0"/>
          </a:p>
        </p:txBody>
      </p:sp>
      <p:sp>
        <p:nvSpPr>
          <p:cNvPr id="107" name="TextBox 106"/>
          <p:cNvSpPr txBox="1"/>
          <p:nvPr/>
        </p:nvSpPr>
        <p:spPr>
          <a:xfrm>
            <a:off x="4286248" y="6417254"/>
            <a:ext cx="2214578" cy="369332"/>
          </a:xfrm>
          <a:prstGeom prst="rect">
            <a:avLst/>
          </a:prstGeom>
          <a:noFill/>
        </p:spPr>
        <p:txBody>
          <a:bodyPr wrap="square" rtlCol="0" anchor="ctr" anchorCtr="0">
            <a:spAutoFit/>
          </a:bodyPr>
          <a:lstStyle/>
          <a:p>
            <a:pPr algn="ctr"/>
            <a:r>
              <a:rPr lang="en-US" altLang="zh-CN" b="1" dirty="0" smtClean="0"/>
              <a:t>Perfect CSIT</a:t>
            </a:r>
            <a:endParaRPr lang="zh-CN" altLang="en-US" b="1" dirty="0"/>
          </a:p>
        </p:txBody>
      </p:sp>
      <p:sp>
        <p:nvSpPr>
          <p:cNvPr id="108" name="矩形 107"/>
          <p:cNvSpPr/>
          <p:nvPr/>
        </p:nvSpPr>
        <p:spPr>
          <a:xfrm>
            <a:off x="1571604" y="1845222"/>
            <a:ext cx="642942" cy="1928826"/>
          </a:xfrm>
          <a:prstGeom prst="rect">
            <a:avLst/>
          </a:prstGeom>
          <a:solidFill>
            <a:srgbClr val="FFFF99"/>
          </a:solidFill>
          <a:ln w="2857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S/P</a:t>
            </a:r>
            <a:endParaRPr lang="zh-CN" altLang="en-US" dirty="0">
              <a:solidFill>
                <a:schemeClr val="tx1"/>
              </a:solidFill>
            </a:endParaRPr>
          </a:p>
        </p:txBody>
      </p:sp>
      <p:sp>
        <p:nvSpPr>
          <p:cNvPr id="109" name="矩形 108"/>
          <p:cNvSpPr/>
          <p:nvPr/>
        </p:nvSpPr>
        <p:spPr>
          <a:xfrm>
            <a:off x="2714612" y="1845222"/>
            <a:ext cx="928694" cy="1888578"/>
          </a:xfrm>
          <a:prstGeom prst="rect">
            <a:avLst/>
          </a:prstGeom>
          <a:solidFill>
            <a:srgbClr val="FFFF99"/>
          </a:solidFill>
          <a:ln w="2857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STBC/SM</a:t>
            </a:r>
            <a:endParaRPr lang="zh-CN" altLang="en-US" dirty="0">
              <a:solidFill>
                <a:schemeClr val="tx1"/>
              </a:solidFill>
            </a:endParaRPr>
          </a:p>
        </p:txBody>
      </p:sp>
      <p:grpSp>
        <p:nvGrpSpPr>
          <p:cNvPr id="111" name="组合 110"/>
          <p:cNvGrpSpPr/>
          <p:nvPr/>
        </p:nvGrpSpPr>
        <p:grpSpPr>
          <a:xfrm>
            <a:off x="3643306" y="1773784"/>
            <a:ext cx="430854" cy="271474"/>
            <a:chOff x="5563272" y="2454262"/>
            <a:chExt cx="437073" cy="475078"/>
          </a:xfrm>
        </p:grpSpPr>
        <p:sp>
          <p:nvSpPr>
            <p:cNvPr id="112" name="等腰三角形 111"/>
            <p:cNvSpPr/>
            <p:nvPr/>
          </p:nvSpPr>
          <p:spPr>
            <a:xfrm flipV="1">
              <a:off x="5715624" y="2454262"/>
              <a:ext cx="284721" cy="250032"/>
            </a:xfrm>
            <a:prstGeom prst="triangle">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p:nvPr/>
          </p:nvCxnSpPr>
          <p:spPr>
            <a:xfrm flipV="1">
              <a:off x="5563272" y="2919841"/>
              <a:ext cx="294607" cy="9499"/>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14" name="直接连接符 113"/>
            <p:cNvCxnSpPr/>
            <p:nvPr/>
          </p:nvCxnSpPr>
          <p:spPr>
            <a:xfrm rot="5400000" flipH="1" flipV="1">
              <a:off x="5751521" y="2821777"/>
              <a:ext cx="213520" cy="794"/>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grpSp>
      <p:grpSp>
        <p:nvGrpSpPr>
          <p:cNvPr id="122" name="组合 121"/>
          <p:cNvGrpSpPr/>
          <p:nvPr/>
        </p:nvGrpSpPr>
        <p:grpSpPr>
          <a:xfrm>
            <a:off x="3643306" y="2288128"/>
            <a:ext cx="430854" cy="271474"/>
            <a:chOff x="5563272" y="2454262"/>
            <a:chExt cx="437073" cy="475078"/>
          </a:xfrm>
        </p:grpSpPr>
        <p:sp>
          <p:nvSpPr>
            <p:cNvPr id="123" name="等腰三角形 122"/>
            <p:cNvSpPr/>
            <p:nvPr/>
          </p:nvSpPr>
          <p:spPr>
            <a:xfrm flipV="1">
              <a:off x="5715624" y="2454262"/>
              <a:ext cx="284721" cy="250032"/>
            </a:xfrm>
            <a:prstGeom prst="triangle">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 name="直接连接符 123"/>
            <p:cNvCxnSpPr/>
            <p:nvPr/>
          </p:nvCxnSpPr>
          <p:spPr>
            <a:xfrm flipV="1">
              <a:off x="5563272" y="2919841"/>
              <a:ext cx="294607" cy="9499"/>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25" name="直接连接符 124"/>
            <p:cNvCxnSpPr/>
            <p:nvPr/>
          </p:nvCxnSpPr>
          <p:spPr>
            <a:xfrm rot="5400000" flipH="1" flipV="1">
              <a:off x="5751521" y="2821777"/>
              <a:ext cx="213520" cy="794"/>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grpSp>
      <p:grpSp>
        <p:nvGrpSpPr>
          <p:cNvPr id="126" name="组合 125"/>
          <p:cNvGrpSpPr/>
          <p:nvPr/>
        </p:nvGrpSpPr>
        <p:grpSpPr>
          <a:xfrm>
            <a:off x="3643306" y="2859632"/>
            <a:ext cx="430854" cy="271474"/>
            <a:chOff x="5563272" y="2454262"/>
            <a:chExt cx="437073" cy="475078"/>
          </a:xfrm>
        </p:grpSpPr>
        <p:sp>
          <p:nvSpPr>
            <p:cNvPr id="127" name="等腰三角形 126"/>
            <p:cNvSpPr/>
            <p:nvPr/>
          </p:nvSpPr>
          <p:spPr>
            <a:xfrm flipV="1">
              <a:off x="5715624" y="2454262"/>
              <a:ext cx="284721" cy="250032"/>
            </a:xfrm>
            <a:prstGeom prst="triangle">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8" name="直接连接符 127"/>
            <p:cNvCxnSpPr/>
            <p:nvPr/>
          </p:nvCxnSpPr>
          <p:spPr>
            <a:xfrm flipV="1">
              <a:off x="5563272" y="2919841"/>
              <a:ext cx="294607" cy="9499"/>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29" name="直接连接符 128"/>
            <p:cNvCxnSpPr/>
            <p:nvPr/>
          </p:nvCxnSpPr>
          <p:spPr>
            <a:xfrm rot="5400000" flipH="1" flipV="1">
              <a:off x="5751521" y="2821777"/>
              <a:ext cx="213520" cy="794"/>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grpSp>
      <p:grpSp>
        <p:nvGrpSpPr>
          <p:cNvPr id="130" name="组合 129"/>
          <p:cNvGrpSpPr/>
          <p:nvPr/>
        </p:nvGrpSpPr>
        <p:grpSpPr>
          <a:xfrm>
            <a:off x="3643306" y="3359698"/>
            <a:ext cx="430854" cy="271474"/>
            <a:chOff x="5563272" y="2454262"/>
            <a:chExt cx="437073" cy="475078"/>
          </a:xfrm>
        </p:grpSpPr>
        <p:sp>
          <p:nvSpPr>
            <p:cNvPr id="131" name="等腰三角形 130"/>
            <p:cNvSpPr/>
            <p:nvPr/>
          </p:nvSpPr>
          <p:spPr>
            <a:xfrm flipV="1">
              <a:off x="5715624" y="2454262"/>
              <a:ext cx="284721" cy="250032"/>
            </a:xfrm>
            <a:prstGeom prst="triangle">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2" name="直接连接符 131"/>
            <p:cNvCxnSpPr/>
            <p:nvPr/>
          </p:nvCxnSpPr>
          <p:spPr>
            <a:xfrm flipV="1">
              <a:off x="5563272" y="2919841"/>
              <a:ext cx="294607" cy="9499"/>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33" name="直接连接符 132"/>
            <p:cNvCxnSpPr/>
            <p:nvPr/>
          </p:nvCxnSpPr>
          <p:spPr>
            <a:xfrm rot="5400000" flipH="1" flipV="1">
              <a:off x="5751521" y="2821777"/>
              <a:ext cx="213520" cy="794"/>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grpSp>
      <p:cxnSp>
        <p:nvCxnSpPr>
          <p:cNvPr id="135" name="直接连接符 134"/>
          <p:cNvCxnSpPr/>
          <p:nvPr/>
        </p:nvCxnSpPr>
        <p:spPr>
          <a:xfrm>
            <a:off x="1142976" y="2784470"/>
            <a:ext cx="428628" cy="1588"/>
          </a:xfrm>
          <a:prstGeom prst="line">
            <a:avLst/>
          </a:prstGeom>
          <a:ln>
            <a:solidFill>
              <a:schemeClr val="accent6">
                <a:lumMod val="75000"/>
              </a:schemeClr>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138" name="直接连接符 137"/>
          <p:cNvCxnSpPr/>
          <p:nvPr/>
        </p:nvCxnSpPr>
        <p:spPr>
          <a:xfrm>
            <a:off x="2214546" y="2273849"/>
            <a:ext cx="452454" cy="12151"/>
          </a:xfrm>
          <a:prstGeom prst="line">
            <a:avLst/>
          </a:prstGeom>
          <a:ln>
            <a:solidFill>
              <a:schemeClr val="accent6">
                <a:lumMod val="75000"/>
              </a:schemeClr>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141" name="直接连接符 140"/>
          <p:cNvCxnSpPr/>
          <p:nvPr/>
        </p:nvCxnSpPr>
        <p:spPr>
          <a:xfrm>
            <a:off x="2214546" y="3343832"/>
            <a:ext cx="500066" cy="1588"/>
          </a:xfrm>
          <a:prstGeom prst="line">
            <a:avLst/>
          </a:prstGeom>
          <a:ln>
            <a:solidFill>
              <a:schemeClr val="accent6">
                <a:lumMod val="75000"/>
              </a:schemeClr>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142" name="矩形 141"/>
          <p:cNvSpPr/>
          <p:nvPr/>
        </p:nvSpPr>
        <p:spPr>
          <a:xfrm>
            <a:off x="6858016" y="1845222"/>
            <a:ext cx="1071570" cy="1928826"/>
          </a:xfrm>
          <a:prstGeom prst="rect">
            <a:avLst/>
          </a:prstGeom>
          <a:solidFill>
            <a:srgbClr val="FFFF99"/>
          </a:solidFill>
          <a:ln w="2857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MIMO </a:t>
            </a:r>
          </a:p>
          <a:p>
            <a:pPr algn="ctr"/>
            <a:r>
              <a:rPr lang="en-US" altLang="zh-CN" dirty="0" smtClean="0">
                <a:solidFill>
                  <a:schemeClr val="tx1"/>
                </a:solidFill>
              </a:rPr>
              <a:t>Detector</a:t>
            </a:r>
            <a:endParaRPr lang="zh-CN" altLang="en-US" dirty="0">
              <a:solidFill>
                <a:schemeClr val="tx1"/>
              </a:solidFill>
            </a:endParaRPr>
          </a:p>
        </p:txBody>
      </p:sp>
      <p:grpSp>
        <p:nvGrpSpPr>
          <p:cNvPr id="143" name="组合 142"/>
          <p:cNvGrpSpPr/>
          <p:nvPr/>
        </p:nvGrpSpPr>
        <p:grpSpPr>
          <a:xfrm flipH="1">
            <a:off x="6429388" y="2345288"/>
            <a:ext cx="430854" cy="271474"/>
            <a:chOff x="5563272" y="2454262"/>
            <a:chExt cx="437073" cy="475078"/>
          </a:xfrm>
        </p:grpSpPr>
        <p:sp>
          <p:nvSpPr>
            <p:cNvPr id="144" name="等腰三角形 143"/>
            <p:cNvSpPr/>
            <p:nvPr/>
          </p:nvSpPr>
          <p:spPr>
            <a:xfrm flipV="1">
              <a:off x="5715624" y="2454262"/>
              <a:ext cx="284721" cy="250032"/>
            </a:xfrm>
            <a:prstGeom prst="triangle">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5" name="直接连接符 144"/>
            <p:cNvCxnSpPr/>
            <p:nvPr/>
          </p:nvCxnSpPr>
          <p:spPr>
            <a:xfrm flipV="1">
              <a:off x="5563272" y="2919841"/>
              <a:ext cx="294607" cy="9499"/>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46" name="直接连接符 145"/>
            <p:cNvCxnSpPr/>
            <p:nvPr/>
          </p:nvCxnSpPr>
          <p:spPr>
            <a:xfrm rot="5400000" flipH="1" flipV="1">
              <a:off x="5751521" y="2821777"/>
              <a:ext cx="213520" cy="794"/>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grpSp>
      <p:grpSp>
        <p:nvGrpSpPr>
          <p:cNvPr id="147" name="组合 146"/>
          <p:cNvGrpSpPr/>
          <p:nvPr/>
        </p:nvGrpSpPr>
        <p:grpSpPr>
          <a:xfrm flipH="1">
            <a:off x="6429388" y="2845354"/>
            <a:ext cx="430854" cy="271474"/>
            <a:chOff x="5563272" y="2454262"/>
            <a:chExt cx="437073" cy="475078"/>
          </a:xfrm>
        </p:grpSpPr>
        <p:sp>
          <p:nvSpPr>
            <p:cNvPr id="148" name="等腰三角形 147"/>
            <p:cNvSpPr/>
            <p:nvPr/>
          </p:nvSpPr>
          <p:spPr>
            <a:xfrm flipV="1">
              <a:off x="5715624" y="2454262"/>
              <a:ext cx="284721" cy="250032"/>
            </a:xfrm>
            <a:prstGeom prst="triangle">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9" name="直接连接符 148"/>
            <p:cNvCxnSpPr/>
            <p:nvPr/>
          </p:nvCxnSpPr>
          <p:spPr>
            <a:xfrm flipV="1">
              <a:off x="5563272" y="2919841"/>
              <a:ext cx="294607" cy="9499"/>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50" name="直接连接符 149"/>
            <p:cNvCxnSpPr/>
            <p:nvPr/>
          </p:nvCxnSpPr>
          <p:spPr>
            <a:xfrm rot="5400000" flipH="1" flipV="1">
              <a:off x="5751521" y="2821777"/>
              <a:ext cx="213520" cy="794"/>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grpSp>
      <p:cxnSp>
        <p:nvCxnSpPr>
          <p:cNvPr id="151" name="直接连接符 150"/>
          <p:cNvCxnSpPr/>
          <p:nvPr/>
        </p:nvCxnSpPr>
        <p:spPr>
          <a:xfrm>
            <a:off x="7929586" y="2631040"/>
            <a:ext cx="428628" cy="1588"/>
          </a:xfrm>
          <a:prstGeom prst="line">
            <a:avLst/>
          </a:prstGeom>
          <a:ln>
            <a:solidFill>
              <a:schemeClr val="accent6">
                <a:lumMod val="75000"/>
              </a:schemeClr>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152" name="云形 151"/>
          <p:cNvSpPr/>
          <p:nvPr/>
        </p:nvSpPr>
        <p:spPr>
          <a:xfrm>
            <a:off x="4114344" y="2002612"/>
            <a:ext cx="2286016" cy="1342808"/>
          </a:xfrm>
          <a:prstGeom prst="cloud">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Wireless Fading Channel</a:t>
            </a:r>
            <a:endParaRPr lang="zh-CN" altLang="en-US" b="1" dirty="0"/>
          </a:p>
        </p:txBody>
      </p:sp>
      <p:sp>
        <p:nvSpPr>
          <p:cNvPr id="157" name="矩形 156"/>
          <p:cNvSpPr/>
          <p:nvPr/>
        </p:nvSpPr>
        <p:spPr>
          <a:xfrm>
            <a:off x="1571604" y="4487188"/>
            <a:ext cx="642942" cy="1928826"/>
          </a:xfrm>
          <a:prstGeom prst="rect">
            <a:avLst/>
          </a:prstGeom>
          <a:solidFill>
            <a:srgbClr val="FFFF99"/>
          </a:solidFill>
          <a:ln w="2857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S/P</a:t>
            </a:r>
            <a:endParaRPr lang="zh-CN" altLang="en-US" dirty="0">
              <a:solidFill>
                <a:schemeClr val="tx1"/>
              </a:solidFill>
            </a:endParaRPr>
          </a:p>
        </p:txBody>
      </p:sp>
      <p:cxnSp>
        <p:nvCxnSpPr>
          <p:cNvPr id="158" name="直接连接符 157"/>
          <p:cNvCxnSpPr/>
          <p:nvPr/>
        </p:nvCxnSpPr>
        <p:spPr>
          <a:xfrm>
            <a:off x="1142976" y="5427676"/>
            <a:ext cx="428628" cy="1588"/>
          </a:xfrm>
          <a:prstGeom prst="line">
            <a:avLst/>
          </a:prstGeom>
          <a:ln>
            <a:solidFill>
              <a:schemeClr val="accent6">
                <a:lumMod val="75000"/>
              </a:schemeClr>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159" name="直接连接符 158"/>
          <p:cNvCxnSpPr/>
          <p:nvPr/>
        </p:nvCxnSpPr>
        <p:spPr>
          <a:xfrm>
            <a:off x="2214546" y="4915816"/>
            <a:ext cx="500066" cy="1588"/>
          </a:xfrm>
          <a:prstGeom prst="line">
            <a:avLst/>
          </a:prstGeom>
          <a:ln>
            <a:solidFill>
              <a:schemeClr val="accent6">
                <a:lumMod val="75000"/>
              </a:schemeClr>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160" name="直接连接符 159"/>
          <p:cNvCxnSpPr/>
          <p:nvPr/>
        </p:nvCxnSpPr>
        <p:spPr>
          <a:xfrm>
            <a:off x="2214546" y="5985798"/>
            <a:ext cx="500066" cy="1588"/>
          </a:xfrm>
          <a:prstGeom prst="line">
            <a:avLst/>
          </a:prstGeom>
          <a:ln>
            <a:solidFill>
              <a:schemeClr val="accent6">
                <a:lumMod val="75000"/>
              </a:schemeClr>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161" name="矩形 160"/>
          <p:cNvSpPr/>
          <p:nvPr/>
        </p:nvSpPr>
        <p:spPr>
          <a:xfrm>
            <a:off x="2714612" y="4487188"/>
            <a:ext cx="1071570" cy="1928826"/>
          </a:xfrm>
          <a:prstGeom prst="rect">
            <a:avLst/>
          </a:prstGeom>
          <a:solidFill>
            <a:srgbClr val="FFFF99"/>
          </a:solidFill>
          <a:ln w="2857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MIMO </a:t>
            </a:r>
            <a:r>
              <a:rPr lang="en-US" altLang="zh-CN" dirty="0" err="1" smtClean="0">
                <a:solidFill>
                  <a:schemeClr val="tx1"/>
                </a:solidFill>
              </a:rPr>
              <a:t>Precoder</a:t>
            </a:r>
            <a:endParaRPr lang="en-US" altLang="zh-CN" dirty="0" smtClean="0">
              <a:solidFill>
                <a:schemeClr val="tx1"/>
              </a:solidFill>
            </a:endParaRPr>
          </a:p>
          <a:p>
            <a:pPr algn="ctr"/>
            <a:r>
              <a:rPr lang="en-US" altLang="zh-CN" dirty="0" smtClean="0">
                <a:solidFill>
                  <a:schemeClr val="tx1"/>
                </a:solidFill>
              </a:rPr>
              <a:t>&amp;</a:t>
            </a:r>
          </a:p>
          <a:p>
            <a:pPr algn="ctr"/>
            <a:r>
              <a:rPr lang="en-US" altLang="zh-CN" dirty="0" smtClean="0">
                <a:solidFill>
                  <a:schemeClr val="tx1"/>
                </a:solidFill>
              </a:rPr>
              <a:t>Power</a:t>
            </a:r>
          </a:p>
          <a:p>
            <a:pPr algn="ctr"/>
            <a:r>
              <a:rPr lang="en-US" altLang="zh-CN" dirty="0" smtClean="0">
                <a:solidFill>
                  <a:schemeClr val="tx1"/>
                </a:solidFill>
              </a:rPr>
              <a:t>Control</a:t>
            </a:r>
            <a:endParaRPr lang="zh-CN" altLang="en-US" dirty="0">
              <a:solidFill>
                <a:schemeClr val="tx1"/>
              </a:solidFill>
            </a:endParaRPr>
          </a:p>
        </p:txBody>
      </p:sp>
      <p:sp>
        <p:nvSpPr>
          <p:cNvPr id="162" name="矩形 161"/>
          <p:cNvSpPr/>
          <p:nvPr/>
        </p:nvSpPr>
        <p:spPr>
          <a:xfrm>
            <a:off x="6858016" y="4487188"/>
            <a:ext cx="1071570" cy="1928826"/>
          </a:xfrm>
          <a:prstGeom prst="rect">
            <a:avLst/>
          </a:prstGeom>
          <a:solidFill>
            <a:srgbClr val="FFFF99"/>
          </a:solidFill>
          <a:ln w="2857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MIMO </a:t>
            </a:r>
          </a:p>
          <a:p>
            <a:pPr algn="ctr"/>
            <a:r>
              <a:rPr lang="en-US" altLang="zh-CN" dirty="0" smtClean="0">
                <a:solidFill>
                  <a:schemeClr val="tx1"/>
                </a:solidFill>
              </a:rPr>
              <a:t>Detector</a:t>
            </a:r>
            <a:endParaRPr lang="zh-CN" altLang="en-US" dirty="0">
              <a:solidFill>
                <a:schemeClr val="tx1"/>
              </a:solidFill>
            </a:endParaRPr>
          </a:p>
        </p:txBody>
      </p:sp>
      <p:grpSp>
        <p:nvGrpSpPr>
          <p:cNvPr id="163" name="组合 162"/>
          <p:cNvGrpSpPr/>
          <p:nvPr/>
        </p:nvGrpSpPr>
        <p:grpSpPr>
          <a:xfrm flipH="1">
            <a:off x="6429388" y="4987254"/>
            <a:ext cx="430854" cy="271474"/>
            <a:chOff x="5563272" y="2454262"/>
            <a:chExt cx="437073" cy="475078"/>
          </a:xfrm>
        </p:grpSpPr>
        <p:sp>
          <p:nvSpPr>
            <p:cNvPr id="164" name="等腰三角形 163"/>
            <p:cNvSpPr/>
            <p:nvPr/>
          </p:nvSpPr>
          <p:spPr>
            <a:xfrm flipV="1">
              <a:off x="5715624" y="2454262"/>
              <a:ext cx="284721" cy="250032"/>
            </a:xfrm>
            <a:prstGeom prst="triangle">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5" name="直接连接符 164"/>
            <p:cNvCxnSpPr/>
            <p:nvPr/>
          </p:nvCxnSpPr>
          <p:spPr>
            <a:xfrm flipV="1">
              <a:off x="5563272" y="2919841"/>
              <a:ext cx="294607" cy="9499"/>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66" name="直接连接符 165"/>
            <p:cNvCxnSpPr/>
            <p:nvPr/>
          </p:nvCxnSpPr>
          <p:spPr>
            <a:xfrm rot="5400000" flipH="1" flipV="1">
              <a:off x="5751521" y="2821777"/>
              <a:ext cx="213520" cy="794"/>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grpSp>
      <p:grpSp>
        <p:nvGrpSpPr>
          <p:cNvPr id="167" name="组合 166"/>
          <p:cNvGrpSpPr/>
          <p:nvPr/>
        </p:nvGrpSpPr>
        <p:grpSpPr>
          <a:xfrm flipH="1">
            <a:off x="6429388" y="5487320"/>
            <a:ext cx="430854" cy="271474"/>
            <a:chOff x="5563272" y="2454262"/>
            <a:chExt cx="437073" cy="475078"/>
          </a:xfrm>
        </p:grpSpPr>
        <p:sp>
          <p:nvSpPr>
            <p:cNvPr id="168" name="等腰三角形 167"/>
            <p:cNvSpPr/>
            <p:nvPr/>
          </p:nvSpPr>
          <p:spPr>
            <a:xfrm flipV="1">
              <a:off x="5715624" y="2454262"/>
              <a:ext cx="284721" cy="250032"/>
            </a:xfrm>
            <a:prstGeom prst="triangle">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9" name="直接连接符 168"/>
            <p:cNvCxnSpPr/>
            <p:nvPr/>
          </p:nvCxnSpPr>
          <p:spPr>
            <a:xfrm flipV="1">
              <a:off x="5563272" y="2919841"/>
              <a:ext cx="294607" cy="9499"/>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70" name="直接连接符 169"/>
            <p:cNvCxnSpPr/>
            <p:nvPr/>
          </p:nvCxnSpPr>
          <p:spPr>
            <a:xfrm rot="5400000" flipH="1" flipV="1">
              <a:off x="5751521" y="2821777"/>
              <a:ext cx="213520" cy="794"/>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grpSp>
      <p:cxnSp>
        <p:nvCxnSpPr>
          <p:cNvPr id="171" name="直接连接符 170"/>
          <p:cNvCxnSpPr/>
          <p:nvPr/>
        </p:nvCxnSpPr>
        <p:spPr>
          <a:xfrm>
            <a:off x="7929586" y="5273006"/>
            <a:ext cx="428628" cy="1588"/>
          </a:xfrm>
          <a:prstGeom prst="line">
            <a:avLst/>
          </a:prstGeom>
          <a:ln>
            <a:solidFill>
              <a:schemeClr val="accent6">
                <a:lumMod val="75000"/>
              </a:schemeClr>
            </a:solidFill>
            <a:headEnd type="none" w="med" len="med"/>
            <a:tailEnd type="arrow" w="med" len="med"/>
          </a:ln>
        </p:spPr>
        <p:style>
          <a:lnRef idx="2">
            <a:schemeClr val="dk1"/>
          </a:lnRef>
          <a:fillRef idx="0">
            <a:schemeClr val="dk1"/>
          </a:fillRef>
          <a:effectRef idx="1">
            <a:schemeClr val="dk1"/>
          </a:effectRef>
          <a:fontRef idx="minor">
            <a:schemeClr val="tx1"/>
          </a:fontRef>
        </p:style>
      </p:cxnSp>
      <p:grpSp>
        <p:nvGrpSpPr>
          <p:cNvPr id="172" name="组合 171"/>
          <p:cNvGrpSpPr/>
          <p:nvPr/>
        </p:nvGrpSpPr>
        <p:grpSpPr>
          <a:xfrm>
            <a:off x="3783956" y="4415750"/>
            <a:ext cx="430854" cy="271474"/>
            <a:chOff x="5563272" y="2454262"/>
            <a:chExt cx="437073" cy="475078"/>
          </a:xfrm>
        </p:grpSpPr>
        <p:sp>
          <p:nvSpPr>
            <p:cNvPr id="173" name="等腰三角形 172"/>
            <p:cNvSpPr/>
            <p:nvPr/>
          </p:nvSpPr>
          <p:spPr>
            <a:xfrm flipV="1">
              <a:off x="5715624" y="2454262"/>
              <a:ext cx="284721" cy="250032"/>
            </a:xfrm>
            <a:prstGeom prst="triangle">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4" name="直接连接符 173"/>
            <p:cNvCxnSpPr/>
            <p:nvPr/>
          </p:nvCxnSpPr>
          <p:spPr>
            <a:xfrm flipV="1">
              <a:off x="5563272" y="2919841"/>
              <a:ext cx="294607" cy="9499"/>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75" name="直接连接符 174"/>
            <p:cNvCxnSpPr/>
            <p:nvPr/>
          </p:nvCxnSpPr>
          <p:spPr>
            <a:xfrm rot="5400000" flipH="1" flipV="1">
              <a:off x="5751521" y="2821777"/>
              <a:ext cx="213520" cy="794"/>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grpSp>
      <p:grpSp>
        <p:nvGrpSpPr>
          <p:cNvPr id="176" name="组合 175"/>
          <p:cNvGrpSpPr/>
          <p:nvPr/>
        </p:nvGrpSpPr>
        <p:grpSpPr>
          <a:xfrm>
            <a:off x="3783956" y="4930094"/>
            <a:ext cx="430854" cy="271474"/>
            <a:chOff x="5563272" y="2454262"/>
            <a:chExt cx="437073" cy="475078"/>
          </a:xfrm>
        </p:grpSpPr>
        <p:sp>
          <p:nvSpPr>
            <p:cNvPr id="177" name="等腰三角形 176"/>
            <p:cNvSpPr/>
            <p:nvPr/>
          </p:nvSpPr>
          <p:spPr>
            <a:xfrm flipV="1">
              <a:off x="5715624" y="2454262"/>
              <a:ext cx="284721" cy="250032"/>
            </a:xfrm>
            <a:prstGeom prst="triangle">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8" name="直接连接符 177"/>
            <p:cNvCxnSpPr/>
            <p:nvPr/>
          </p:nvCxnSpPr>
          <p:spPr>
            <a:xfrm flipV="1">
              <a:off x="5563272" y="2919841"/>
              <a:ext cx="294607" cy="9499"/>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79" name="直接连接符 178"/>
            <p:cNvCxnSpPr/>
            <p:nvPr/>
          </p:nvCxnSpPr>
          <p:spPr>
            <a:xfrm rot="5400000" flipH="1" flipV="1">
              <a:off x="5751521" y="2821777"/>
              <a:ext cx="213520" cy="794"/>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grpSp>
      <p:grpSp>
        <p:nvGrpSpPr>
          <p:cNvPr id="180" name="组合 179"/>
          <p:cNvGrpSpPr/>
          <p:nvPr/>
        </p:nvGrpSpPr>
        <p:grpSpPr>
          <a:xfrm>
            <a:off x="3783956" y="5501598"/>
            <a:ext cx="430854" cy="271474"/>
            <a:chOff x="5563272" y="2454262"/>
            <a:chExt cx="437073" cy="475078"/>
          </a:xfrm>
        </p:grpSpPr>
        <p:sp>
          <p:nvSpPr>
            <p:cNvPr id="181" name="等腰三角形 180"/>
            <p:cNvSpPr/>
            <p:nvPr/>
          </p:nvSpPr>
          <p:spPr>
            <a:xfrm flipV="1">
              <a:off x="5715624" y="2454262"/>
              <a:ext cx="284721" cy="250032"/>
            </a:xfrm>
            <a:prstGeom prst="triangle">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2" name="直接连接符 181"/>
            <p:cNvCxnSpPr/>
            <p:nvPr/>
          </p:nvCxnSpPr>
          <p:spPr>
            <a:xfrm flipV="1">
              <a:off x="5563272" y="2919841"/>
              <a:ext cx="294607" cy="9499"/>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83" name="直接连接符 182"/>
            <p:cNvCxnSpPr/>
            <p:nvPr/>
          </p:nvCxnSpPr>
          <p:spPr>
            <a:xfrm rot="5400000" flipH="1" flipV="1">
              <a:off x="5751521" y="2821777"/>
              <a:ext cx="213520" cy="794"/>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grpSp>
      <p:grpSp>
        <p:nvGrpSpPr>
          <p:cNvPr id="184" name="组合 183"/>
          <p:cNvGrpSpPr/>
          <p:nvPr/>
        </p:nvGrpSpPr>
        <p:grpSpPr>
          <a:xfrm>
            <a:off x="3783956" y="6001664"/>
            <a:ext cx="430854" cy="271474"/>
            <a:chOff x="5563272" y="2454262"/>
            <a:chExt cx="437073" cy="475078"/>
          </a:xfrm>
        </p:grpSpPr>
        <p:sp>
          <p:nvSpPr>
            <p:cNvPr id="185" name="等腰三角形 184"/>
            <p:cNvSpPr/>
            <p:nvPr/>
          </p:nvSpPr>
          <p:spPr>
            <a:xfrm flipV="1">
              <a:off x="5715624" y="2454262"/>
              <a:ext cx="284721" cy="250032"/>
            </a:xfrm>
            <a:prstGeom prst="triangle">
              <a:avLst/>
            </a:prstGeom>
            <a:no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6" name="直接连接符 185"/>
            <p:cNvCxnSpPr/>
            <p:nvPr/>
          </p:nvCxnSpPr>
          <p:spPr>
            <a:xfrm flipV="1">
              <a:off x="5563272" y="2919841"/>
              <a:ext cx="294607" cy="9499"/>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cxnSp>
          <p:nvCxnSpPr>
            <p:cNvPr id="187" name="直接连接符 186"/>
            <p:cNvCxnSpPr/>
            <p:nvPr/>
          </p:nvCxnSpPr>
          <p:spPr>
            <a:xfrm rot="5400000" flipH="1" flipV="1">
              <a:off x="5751521" y="2821777"/>
              <a:ext cx="213520" cy="794"/>
            </a:xfrm>
            <a:prstGeom prst="line">
              <a:avLst/>
            </a:prstGeom>
            <a:ln>
              <a:solidFill>
                <a:schemeClr val="accent6">
                  <a:lumMod val="75000"/>
                </a:schemeClr>
              </a:solidFill>
            </a:ln>
          </p:spPr>
          <p:style>
            <a:lnRef idx="2">
              <a:schemeClr val="dk1"/>
            </a:lnRef>
            <a:fillRef idx="0">
              <a:schemeClr val="dk1"/>
            </a:fillRef>
            <a:effectRef idx="1">
              <a:schemeClr val="dk1"/>
            </a:effectRef>
            <a:fontRef idx="minor">
              <a:schemeClr val="tx1"/>
            </a:fontRef>
          </p:style>
        </p:cxnSp>
      </p:grpSp>
      <p:grpSp>
        <p:nvGrpSpPr>
          <p:cNvPr id="257" name="组合 256"/>
          <p:cNvGrpSpPr/>
          <p:nvPr/>
        </p:nvGrpSpPr>
        <p:grpSpPr>
          <a:xfrm>
            <a:off x="3786182" y="4357694"/>
            <a:ext cx="3071834" cy="1928826"/>
            <a:chOff x="3786182" y="4357694"/>
            <a:chExt cx="3071834" cy="1928826"/>
          </a:xfrm>
        </p:grpSpPr>
        <p:sp>
          <p:nvSpPr>
            <p:cNvPr id="188" name="云形 187"/>
            <p:cNvSpPr/>
            <p:nvPr/>
          </p:nvSpPr>
          <p:spPr>
            <a:xfrm>
              <a:off x="3786182" y="4357694"/>
              <a:ext cx="3071834" cy="1928826"/>
            </a:xfrm>
            <a:prstGeom prst="cloud">
              <a:avLst/>
            </a:prstGeom>
            <a:solidFill>
              <a:schemeClr val="bg1"/>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t>Wireless Fading Channel</a:t>
              </a:r>
              <a:endParaRPr lang="zh-CN" altLang="en-US" b="1" dirty="0"/>
            </a:p>
          </p:txBody>
        </p:sp>
        <p:sp>
          <p:nvSpPr>
            <p:cNvPr id="189" name="椭圆 188"/>
            <p:cNvSpPr/>
            <p:nvPr/>
          </p:nvSpPr>
          <p:spPr>
            <a:xfrm>
              <a:off x="4628924" y="4929198"/>
              <a:ext cx="357190" cy="357190"/>
            </a:xfrm>
            <a:prstGeom prst="ellips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0" name="直接连接符 189"/>
            <p:cNvCxnSpPr/>
            <p:nvPr/>
          </p:nvCxnSpPr>
          <p:spPr>
            <a:xfrm flipV="1">
              <a:off x="3876675" y="5102237"/>
              <a:ext cx="757238" cy="3163"/>
            </a:xfrm>
            <a:prstGeom prst="line">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191" name="椭圆 190"/>
            <p:cNvSpPr/>
            <p:nvPr/>
          </p:nvSpPr>
          <p:spPr>
            <a:xfrm>
              <a:off x="5629056" y="4929198"/>
              <a:ext cx="357190" cy="357190"/>
            </a:xfrm>
            <a:prstGeom prst="ellips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p:nvPr/>
          </p:nvSpPr>
          <p:spPr>
            <a:xfrm>
              <a:off x="4643438" y="5643578"/>
              <a:ext cx="357190" cy="357190"/>
            </a:xfrm>
            <a:prstGeom prst="ellips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p:nvPr/>
          </p:nvSpPr>
          <p:spPr>
            <a:xfrm>
              <a:off x="5643570" y="5643578"/>
              <a:ext cx="357190" cy="357190"/>
            </a:xfrm>
            <a:prstGeom prst="ellips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9" name="直接连接符 198"/>
            <p:cNvCxnSpPr/>
            <p:nvPr/>
          </p:nvCxnSpPr>
          <p:spPr>
            <a:xfrm flipV="1">
              <a:off x="3886200" y="5829318"/>
              <a:ext cx="747708" cy="4745"/>
            </a:xfrm>
            <a:prstGeom prst="line">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02" name="直接连接符 201"/>
            <p:cNvCxnSpPr>
              <a:stCxn id="189" idx="6"/>
              <a:endCxn id="191" idx="2"/>
            </p:cNvCxnSpPr>
            <p:nvPr/>
          </p:nvCxnSpPr>
          <p:spPr>
            <a:xfrm>
              <a:off x="4986114" y="5107793"/>
              <a:ext cx="642942" cy="1588"/>
            </a:xfrm>
            <a:prstGeom prst="line">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03" name="直接连接符 202"/>
            <p:cNvCxnSpPr>
              <a:stCxn id="195" idx="6"/>
              <a:endCxn id="196" idx="2"/>
            </p:cNvCxnSpPr>
            <p:nvPr/>
          </p:nvCxnSpPr>
          <p:spPr>
            <a:xfrm>
              <a:off x="5000628" y="5822173"/>
              <a:ext cx="642942" cy="1588"/>
            </a:xfrm>
            <a:prstGeom prst="line">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10" name="直接连接符 209"/>
            <p:cNvCxnSpPr>
              <a:stCxn id="191" idx="6"/>
            </p:cNvCxnSpPr>
            <p:nvPr/>
          </p:nvCxnSpPr>
          <p:spPr>
            <a:xfrm flipV="1">
              <a:off x="5986246" y="5095875"/>
              <a:ext cx="766979" cy="11918"/>
            </a:xfrm>
            <a:prstGeom prst="line">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11" name="直接连接符 210"/>
            <p:cNvCxnSpPr>
              <a:stCxn id="196" idx="6"/>
            </p:cNvCxnSpPr>
            <p:nvPr/>
          </p:nvCxnSpPr>
          <p:spPr>
            <a:xfrm>
              <a:off x="6000760" y="5822173"/>
              <a:ext cx="476240" cy="2365"/>
            </a:xfrm>
            <a:prstGeom prst="line">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21" name="直接连接符 220"/>
            <p:cNvCxnSpPr/>
            <p:nvPr/>
          </p:nvCxnSpPr>
          <p:spPr>
            <a:xfrm rot="5400000">
              <a:off x="4677908" y="4823290"/>
              <a:ext cx="254912" cy="1588"/>
            </a:xfrm>
            <a:prstGeom prst="line">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33" name="直接连接符 232"/>
            <p:cNvCxnSpPr/>
            <p:nvPr/>
          </p:nvCxnSpPr>
          <p:spPr>
            <a:xfrm rot="5400000">
              <a:off x="5688359" y="4832021"/>
              <a:ext cx="254912" cy="1588"/>
            </a:xfrm>
            <a:prstGeom prst="line">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34" name="直接连接符 233"/>
            <p:cNvCxnSpPr/>
            <p:nvPr/>
          </p:nvCxnSpPr>
          <p:spPr>
            <a:xfrm rot="5400000">
              <a:off x="4681083" y="5513063"/>
              <a:ext cx="254912" cy="1588"/>
            </a:xfrm>
            <a:prstGeom prst="line">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35" name="直接连接符 234"/>
            <p:cNvCxnSpPr/>
            <p:nvPr/>
          </p:nvCxnSpPr>
          <p:spPr>
            <a:xfrm rot="5400000">
              <a:off x="5691534" y="5521794"/>
              <a:ext cx="254912" cy="1588"/>
            </a:xfrm>
            <a:prstGeom prst="line">
              <a:avLst/>
            </a:prstGeom>
            <a:ln>
              <a:solidFill>
                <a:schemeClr val="tx1"/>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238" name="直接连接符 237"/>
            <p:cNvCxnSpPr/>
            <p:nvPr/>
          </p:nvCxnSpPr>
          <p:spPr>
            <a:xfrm>
              <a:off x="4657952" y="5000636"/>
              <a:ext cx="285752" cy="2143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直接连接符 238"/>
            <p:cNvCxnSpPr/>
            <p:nvPr/>
          </p:nvCxnSpPr>
          <p:spPr>
            <a:xfrm flipV="1">
              <a:off x="4657952" y="5000636"/>
              <a:ext cx="285752" cy="2143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3" name="直接连接符 242"/>
            <p:cNvCxnSpPr/>
            <p:nvPr/>
          </p:nvCxnSpPr>
          <p:spPr>
            <a:xfrm>
              <a:off x="4685848" y="5715016"/>
              <a:ext cx="285752" cy="2143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4" name="直接连接符 243"/>
            <p:cNvCxnSpPr/>
            <p:nvPr/>
          </p:nvCxnSpPr>
          <p:spPr>
            <a:xfrm flipV="1">
              <a:off x="4685848" y="5715016"/>
              <a:ext cx="285752" cy="21431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52" name="组合 251"/>
            <p:cNvGrpSpPr/>
            <p:nvPr/>
          </p:nvGrpSpPr>
          <p:grpSpPr>
            <a:xfrm>
              <a:off x="5658084" y="4972740"/>
              <a:ext cx="285752" cy="285752"/>
              <a:chOff x="642910" y="3715546"/>
              <a:chExt cx="285752" cy="285752"/>
            </a:xfrm>
          </p:grpSpPr>
          <p:cxnSp>
            <p:nvCxnSpPr>
              <p:cNvPr id="245" name="直接连接符 244"/>
              <p:cNvCxnSpPr/>
              <p:nvPr/>
            </p:nvCxnSpPr>
            <p:spPr>
              <a:xfrm>
                <a:off x="642910" y="3857628"/>
                <a:ext cx="28575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7" name="直接连接符 246"/>
              <p:cNvCxnSpPr/>
              <p:nvPr/>
            </p:nvCxnSpPr>
            <p:spPr>
              <a:xfrm rot="5400000" flipH="1" flipV="1">
                <a:off x="642910" y="3857628"/>
                <a:ext cx="28575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3" name="组合 252"/>
            <p:cNvGrpSpPr/>
            <p:nvPr/>
          </p:nvGrpSpPr>
          <p:grpSpPr>
            <a:xfrm>
              <a:off x="5672598" y="5672606"/>
              <a:ext cx="285752" cy="285752"/>
              <a:chOff x="642910" y="3715546"/>
              <a:chExt cx="285752" cy="285752"/>
            </a:xfrm>
          </p:grpSpPr>
          <p:cxnSp>
            <p:nvCxnSpPr>
              <p:cNvPr id="254" name="直接连接符 253"/>
              <p:cNvCxnSpPr/>
              <p:nvPr/>
            </p:nvCxnSpPr>
            <p:spPr>
              <a:xfrm>
                <a:off x="642910" y="3857628"/>
                <a:ext cx="28575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5" name="直接连接符 254"/>
              <p:cNvCxnSpPr/>
              <p:nvPr/>
            </p:nvCxnSpPr>
            <p:spPr>
              <a:xfrm rot="5400000" flipH="1" flipV="1">
                <a:off x="642910" y="3857628"/>
                <a:ext cx="285752"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aphicFrame>
          <p:nvGraphicFramePr>
            <p:cNvPr id="256" name="对象 255"/>
            <p:cNvGraphicFramePr>
              <a:graphicFrameLocks noChangeAspect="1"/>
            </p:cNvGraphicFramePr>
            <p:nvPr/>
          </p:nvGraphicFramePr>
          <p:xfrm>
            <a:off x="4938713" y="4589463"/>
            <a:ext cx="244475" cy="273050"/>
          </p:xfrm>
          <a:graphic>
            <a:graphicData uri="http://schemas.openxmlformats.org/presentationml/2006/ole">
              <p:oleObj spid="_x0000_s22533" name="Formula" r:id="rId8" imgW="123480" imgH="138600" progId="">
                <p:embed/>
              </p:oleObj>
            </a:graphicData>
          </a:graphic>
        </p:graphicFrame>
        <p:graphicFrame>
          <p:nvGraphicFramePr>
            <p:cNvPr id="22534" name="Object 6"/>
            <p:cNvGraphicFramePr>
              <a:graphicFrameLocks noChangeAspect="1"/>
            </p:cNvGraphicFramePr>
            <p:nvPr/>
          </p:nvGraphicFramePr>
          <p:xfrm>
            <a:off x="4970467" y="5357826"/>
            <a:ext cx="244475" cy="273050"/>
          </p:xfrm>
          <a:graphic>
            <a:graphicData uri="http://schemas.openxmlformats.org/presentationml/2006/ole">
              <p:oleObj spid="_x0000_s22534" name="Formula" r:id="rId9" imgW="124560" imgH="138600" progId="">
                <p:embed/>
              </p:oleObj>
            </a:graphicData>
          </a:graphic>
        </p:graphicFrame>
        <p:graphicFrame>
          <p:nvGraphicFramePr>
            <p:cNvPr id="22535" name="Object 7"/>
            <p:cNvGraphicFramePr>
              <a:graphicFrameLocks noChangeAspect="1"/>
            </p:cNvGraphicFramePr>
            <p:nvPr/>
          </p:nvGraphicFramePr>
          <p:xfrm>
            <a:off x="5919788" y="4618038"/>
            <a:ext cx="263525" cy="209550"/>
          </p:xfrm>
          <a:graphic>
            <a:graphicData uri="http://schemas.openxmlformats.org/presentationml/2006/ole">
              <p:oleObj spid="_x0000_s22535" name="Formula" r:id="rId10" imgW="133560" imgH="106920" progId="">
                <p:embed/>
              </p:oleObj>
            </a:graphicData>
          </a:graphic>
        </p:graphicFrame>
        <p:graphicFrame>
          <p:nvGraphicFramePr>
            <p:cNvPr id="22536" name="Object 8"/>
            <p:cNvGraphicFramePr>
              <a:graphicFrameLocks noChangeAspect="1"/>
            </p:cNvGraphicFramePr>
            <p:nvPr/>
          </p:nvGraphicFramePr>
          <p:xfrm>
            <a:off x="5949950" y="5386388"/>
            <a:ext cx="266700" cy="209550"/>
          </p:xfrm>
          <a:graphic>
            <a:graphicData uri="http://schemas.openxmlformats.org/presentationml/2006/ole">
              <p:oleObj spid="_x0000_s22536" name="Formula" r:id="rId11" imgW="134640" imgH="106920" progId="">
                <p:embed/>
              </p:oleObj>
            </a:graphicData>
          </a:graphic>
        </p:graphicFrame>
      </p:grpSp>
      <p:sp>
        <p:nvSpPr>
          <p:cNvPr id="110" name="Cloud Callout 109"/>
          <p:cNvSpPr/>
          <p:nvPr/>
        </p:nvSpPr>
        <p:spPr>
          <a:xfrm>
            <a:off x="1905000" y="2438400"/>
            <a:ext cx="6096000" cy="2590800"/>
          </a:xfrm>
          <a:prstGeom prst="cloudCallou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n-US" dirty="0" smtClean="0">
                <a:solidFill>
                  <a:srgbClr val="FF0000"/>
                </a:solidFill>
              </a:rPr>
              <a:t>Q) How is this related to Delay? Can’t we just use conventional technique in MIMO to boost the PHY performance? If the PHY is improved, the delay of the application will be improved as well.</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ppt_x"/>
                                          </p:val>
                                        </p:tav>
                                        <p:tav tm="100000">
                                          <p:val>
                                            <p:strVal val="#ppt_x"/>
                                          </p:val>
                                        </p:tav>
                                      </p:tavLst>
                                    </p:anim>
                                    <p:anim calcmode="lin" valueType="num">
                                      <p:cBhvr additive="base">
                                        <p:cTn id="8"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329484" cy="523220"/>
            </a:xfrm>
            <a:prstGeom prst="rect">
              <a:avLst/>
            </a:prstGeom>
            <a:noFill/>
          </p:spPr>
          <p:txBody>
            <a:bodyPr wrap="none" rtlCol="0">
              <a:spAutoFit/>
            </a:bodyPr>
            <a:lstStyle/>
            <a:p>
              <a:r>
                <a:rPr lang="en-US" altLang="zh-CN" sz="2800" b="1" dirty="0" smtClean="0">
                  <a:latin typeface="Comic Sans MS" pitchFamily="66" charset="0"/>
                </a:rPr>
                <a:t>Introduction</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8</a:t>
            </a:fld>
            <a:endParaRPr lang="zh-CN" altLang="en-US"/>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357158" y="1071546"/>
            <a:ext cx="8643998" cy="5429288"/>
          </a:xfrm>
          <a:prstGeom prst="rect">
            <a:avLst/>
          </a:prstGeom>
        </p:spPr>
        <p:txBody>
          <a:bodyPr/>
          <a:lstStyle/>
          <a:p>
            <a:pPr marL="514350" indent="-514350">
              <a:lnSpc>
                <a:spcPct val="125000"/>
              </a:lnSpc>
              <a:spcBef>
                <a:spcPct val="20000"/>
              </a:spcBef>
              <a:buFont typeface="Wingdings" pitchFamily="2" charset="2"/>
              <a:buChar char="M"/>
              <a:defRPr/>
            </a:pPr>
            <a:r>
              <a:rPr lang="en-US" altLang="zh-CN" sz="2400" b="1" dirty="0" smtClean="0">
                <a:solidFill>
                  <a:schemeClr val="tx2"/>
                </a:solidFill>
                <a:latin typeface="Comic Sans MS" pitchFamily="66" charset="0"/>
              </a:rPr>
              <a:t>Multi-stream MIMO Link</a:t>
            </a:r>
            <a:endParaRPr kumimoji="0" lang="en-US" altLang="zh-TW" sz="2400" b="1" i="0" u="none" strike="noStrike" kern="1200" cap="none" spc="0" normalizeH="0" baseline="0" noProof="0" dirty="0" smtClean="0">
              <a:ln>
                <a:noFill/>
              </a:ln>
              <a:solidFill>
                <a:srgbClr val="002060"/>
              </a:solidFill>
              <a:effectLst/>
              <a:uLnTx/>
              <a:uFillTx/>
              <a:latin typeface="Comic Sans MS" pitchFamily="66" charset="0"/>
              <a:ea typeface="新細明體" pitchFamily="18" charset="-120"/>
            </a:endParaRPr>
          </a:p>
          <a:p>
            <a:pPr marL="742950" lvl="1" indent="-285750">
              <a:spcBef>
                <a:spcPct val="20000"/>
              </a:spcBef>
              <a:buFont typeface="Arial" pitchFamily="34" charset="0"/>
              <a:buChar char="–"/>
            </a:pPr>
            <a:endParaRPr kumimoji="0" lang="en-US" altLang="zh-TW" sz="2000" b="0" i="0" u="none" strike="noStrike" kern="1200" cap="none" spc="0" normalizeH="0" baseline="0" noProof="0" dirty="0" smtClean="0">
              <a:ln>
                <a:noFill/>
              </a:ln>
              <a:solidFill>
                <a:schemeClr val="tx1"/>
              </a:solidFill>
              <a:effectLst/>
              <a:uLnTx/>
              <a:uFillTx/>
              <a:latin typeface="+mn-lt"/>
              <a:ea typeface="新細明體" pitchFamily="18" charset="-120"/>
              <a:cs typeface="+mn-cs"/>
            </a:endParaRPr>
          </a:p>
        </p:txBody>
      </p:sp>
      <p:cxnSp>
        <p:nvCxnSpPr>
          <p:cNvPr id="21" name="Straight Connector 90"/>
          <p:cNvCxnSpPr/>
          <p:nvPr/>
        </p:nvCxnSpPr>
        <p:spPr>
          <a:xfrm rot="5400000">
            <a:off x="1507299" y="3894014"/>
            <a:ext cx="685800"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2844" y="1700687"/>
            <a:ext cx="884409" cy="646331"/>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txBody>
          <a:bodyPr wrap="none" rtlCol="0">
            <a:spAutoFit/>
          </a:bodyPr>
          <a:lstStyle/>
          <a:p>
            <a:r>
              <a:rPr lang="en-US" dirty="0" err="1" smtClean="0"/>
              <a:t>Fring</a:t>
            </a:r>
            <a:endParaRPr lang="en-US" dirty="0" smtClean="0"/>
          </a:p>
          <a:p>
            <a:r>
              <a:rPr lang="en-US" dirty="0" smtClean="0"/>
              <a:t>Packets</a:t>
            </a:r>
            <a:endParaRPr lang="en-US" dirty="0"/>
          </a:p>
        </p:txBody>
      </p:sp>
      <p:sp>
        <p:nvSpPr>
          <p:cNvPr id="28" name="TextBox 27"/>
          <p:cNvSpPr txBox="1"/>
          <p:nvPr/>
        </p:nvSpPr>
        <p:spPr>
          <a:xfrm>
            <a:off x="142844" y="2588655"/>
            <a:ext cx="889987" cy="646331"/>
          </a:xfrm>
          <a:prstGeom prst="rect">
            <a:avLst/>
          </a:prstGeom>
          <a:solidFill>
            <a:schemeClr val="accent5">
              <a:lumMod val="60000"/>
              <a:lumOff val="40000"/>
            </a:schemeClr>
          </a:solidFill>
          <a:effectLst>
            <a:outerShdw blurRad="50800" dist="38100" dir="2700000" algn="tl" rotWithShape="0">
              <a:prstClr val="black">
                <a:alpha val="40000"/>
              </a:prstClr>
            </a:outerShdw>
          </a:effectLst>
        </p:spPr>
        <p:txBody>
          <a:bodyPr wrap="none" rtlCol="0">
            <a:spAutoFit/>
          </a:bodyPr>
          <a:lstStyle/>
          <a:p>
            <a:r>
              <a:rPr lang="en-US" dirty="0" smtClean="0"/>
              <a:t>G-MAP</a:t>
            </a:r>
          </a:p>
          <a:p>
            <a:r>
              <a:rPr lang="en-US" dirty="0" smtClean="0"/>
              <a:t>Packets</a:t>
            </a:r>
            <a:endParaRPr lang="en-US" dirty="0"/>
          </a:p>
        </p:txBody>
      </p:sp>
      <p:sp>
        <p:nvSpPr>
          <p:cNvPr id="29" name="TextBox 28"/>
          <p:cNvSpPr txBox="1"/>
          <p:nvPr/>
        </p:nvSpPr>
        <p:spPr>
          <a:xfrm>
            <a:off x="142844" y="4367687"/>
            <a:ext cx="980268" cy="646331"/>
          </a:xfrm>
          <a:prstGeom prst="rect">
            <a:avLst/>
          </a:prstGeom>
          <a:solidFill>
            <a:srgbClr val="FFFF00"/>
          </a:solidFill>
          <a:effectLst>
            <a:outerShdw blurRad="50800" dist="38100" dir="2700000" algn="tl" rotWithShape="0">
              <a:prstClr val="black">
                <a:alpha val="40000"/>
              </a:prstClr>
            </a:outerShdw>
          </a:effectLst>
        </p:spPr>
        <p:txBody>
          <a:bodyPr wrap="none" rtlCol="0">
            <a:spAutoFit/>
          </a:bodyPr>
          <a:lstStyle/>
          <a:p>
            <a:r>
              <a:rPr lang="en-US" dirty="0" smtClean="0"/>
              <a:t>YouTube</a:t>
            </a:r>
          </a:p>
          <a:p>
            <a:r>
              <a:rPr lang="en-US" dirty="0" smtClean="0"/>
              <a:t>Packets</a:t>
            </a:r>
            <a:endParaRPr lang="en-US" dirty="0"/>
          </a:p>
        </p:txBody>
      </p:sp>
      <p:graphicFrame>
        <p:nvGraphicFramePr>
          <p:cNvPr id="23554" name="Object 2"/>
          <p:cNvGraphicFramePr>
            <a:graphicFrameLocks noChangeAspect="1"/>
          </p:cNvGraphicFramePr>
          <p:nvPr/>
        </p:nvGraphicFramePr>
        <p:xfrm>
          <a:off x="471011" y="5472806"/>
          <a:ext cx="642937" cy="1071562"/>
        </p:xfrm>
        <a:graphic>
          <a:graphicData uri="http://schemas.openxmlformats.org/presentationml/2006/ole">
            <p:oleObj spid="_x0000_s24578" name="Visio" r:id="rId4" imgW="2298700" imgH="5537200" progId="">
              <p:embed/>
            </p:oleObj>
          </a:graphicData>
        </a:graphic>
      </p:graphicFrame>
      <p:pic>
        <p:nvPicPr>
          <p:cNvPr id="84" name="Picture 8"/>
          <p:cNvPicPr>
            <a:picLocks noChangeAspect="1" noChangeArrowheads="1"/>
          </p:cNvPicPr>
          <p:nvPr/>
        </p:nvPicPr>
        <p:blipFill>
          <a:blip r:embed="rId5" cstate="print"/>
          <a:srcRect/>
          <a:stretch>
            <a:fillRect/>
          </a:stretch>
        </p:blipFill>
        <p:spPr bwMode="auto">
          <a:xfrm>
            <a:off x="8358214" y="2786058"/>
            <a:ext cx="485552" cy="802217"/>
          </a:xfrm>
          <a:prstGeom prst="rect">
            <a:avLst/>
          </a:prstGeom>
          <a:noFill/>
          <a:ln w="9525">
            <a:noFill/>
            <a:miter lim="800000"/>
            <a:headEnd/>
            <a:tailEnd/>
          </a:ln>
          <a:effectLst/>
        </p:spPr>
      </p:pic>
      <p:sp>
        <p:nvSpPr>
          <p:cNvPr id="75" name="云形 74"/>
          <p:cNvSpPr/>
          <p:nvPr/>
        </p:nvSpPr>
        <p:spPr>
          <a:xfrm>
            <a:off x="5929322" y="4572032"/>
            <a:ext cx="3000396" cy="2143116"/>
          </a:xfrm>
          <a:prstGeom prst="cloud">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7" name="组合 136"/>
          <p:cNvGrpSpPr/>
          <p:nvPr/>
        </p:nvGrpSpPr>
        <p:grpSpPr>
          <a:xfrm>
            <a:off x="1144553" y="1799308"/>
            <a:ext cx="1633549" cy="701682"/>
            <a:chOff x="1144553" y="1799308"/>
            <a:chExt cx="1633549" cy="701682"/>
          </a:xfrm>
        </p:grpSpPr>
        <p:grpSp>
          <p:nvGrpSpPr>
            <p:cNvPr id="135" name="组合 134"/>
            <p:cNvGrpSpPr/>
            <p:nvPr/>
          </p:nvGrpSpPr>
          <p:grpSpPr>
            <a:xfrm>
              <a:off x="1144553" y="1799308"/>
              <a:ext cx="1633549" cy="381000"/>
              <a:chOff x="1144553" y="1799308"/>
              <a:chExt cx="1633549" cy="381000"/>
            </a:xfrm>
          </p:grpSpPr>
          <p:grpSp>
            <p:nvGrpSpPr>
              <p:cNvPr id="8" name="Group 32"/>
              <p:cNvGrpSpPr/>
              <p:nvPr/>
            </p:nvGrpSpPr>
            <p:grpSpPr>
              <a:xfrm>
                <a:off x="1430305" y="1799308"/>
                <a:ext cx="762000" cy="381000"/>
                <a:chOff x="2247900" y="2667000"/>
                <a:chExt cx="762000" cy="381000"/>
              </a:xfrm>
              <a:effectLst>
                <a:outerShdw blurRad="50800" dist="38100" dir="2700000" algn="tl" rotWithShape="0">
                  <a:prstClr val="black">
                    <a:alpha val="40000"/>
                  </a:prstClr>
                </a:outerShdw>
              </a:effectLst>
            </p:grpSpPr>
            <p:sp>
              <p:nvSpPr>
                <p:cNvPr id="79" name="Rectangle 23"/>
                <p:cNvSpPr/>
                <p:nvPr/>
              </p:nvSpPr>
              <p:spPr>
                <a:xfrm>
                  <a:off x="2552700" y="2667000"/>
                  <a:ext cx="152400" cy="381000"/>
                </a:xfrm>
                <a:prstGeom prst="rect">
                  <a:avLst/>
                </a:prstGeom>
                <a:no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24"/>
                <p:cNvSpPr/>
                <p:nvPr/>
              </p:nvSpPr>
              <p:spPr>
                <a:xfrm>
                  <a:off x="2705100" y="2667000"/>
                  <a:ext cx="152400" cy="381000"/>
                </a:xfrm>
                <a:prstGeom prst="rect">
                  <a:avLst/>
                </a:prstGeom>
                <a:solidFill>
                  <a:schemeClr val="accent6">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25"/>
                <p:cNvSpPr/>
                <p:nvPr/>
              </p:nvSpPr>
              <p:spPr>
                <a:xfrm>
                  <a:off x="2857500" y="2667000"/>
                  <a:ext cx="152400" cy="381000"/>
                </a:xfrm>
                <a:prstGeom prst="rect">
                  <a:avLst/>
                </a:prstGeom>
                <a:solidFill>
                  <a:schemeClr val="accent6">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27"/>
                <p:cNvCxnSpPr/>
                <p:nvPr/>
              </p:nvCxnSpPr>
              <p:spPr>
                <a:xfrm>
                  <a:off x="2247900" y="2667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30"/>
                <p:cNvCxnSpPr/>
                <p:nvPr/>
              </p:nvCxnSpPr>
              <p:spPr>
                <a:xfrm>
                  <a:off x="2247900" y="3046412"/>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直接箭头连接符 95"/>
              <p:cNvCxnSpPr/>
              <p:nvPr/>
            </p:nvCxnSpPr>
            <p:spPr>
              <a:xfrm>
                <a:off x="1144553" y="2006496"/>
                <a:ext cx="571504" cy="1588"/>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03" name="直接箭头连接符 102"/>
              <p:cNvCxnSpPr/>
              <p:nvPr/>
            </p:nvCxnSpPr>
            <p:spPr>
              <a:xfrm>
                <a:off x="2206598" y="2021010"/>
                <a:ext cx="571504" cy="158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pSp>
        <p:graphicFrame>
          <p:nvGraphicFramePr>
            <p:cNvPr id="85" name="对象 84"/>
            <p:cNvGraphicFramePr>
              <a:graphicFrameLocks noChangeAspect="1"/>
            </p:cNvGraphicFramePr>
            <p:nvPr/>
          </p:nvGraphicFramePr>
          <p:xfrm>
            <a:off x="2262172" y="2227940"/>
            <a:ext cx="296862" cy="273050"/>
          </p:xfrm>
          <a:graphic>
            <a:graphicData uri="http://schemas.openxmlformats.org/presentationml/2006/ole">
              <p:oleObj spid="_x0000_s24579" name="Formula" r:id="rId7" imgW="151200" imgH="138600" progId="">
                <p:embed/>
              </p:oleObj>
            </a:graphicData>
          </a:graphic>
        </p:graphicFrame>
      </p:grpSp>
      <p:grpSp>
        <p:nvGrpSpPr>
          <p:cNvPr id="136" name="组合 135"/>
          <p:cNvGrpSpPr/>
          <p:nvPr/>
        </p:nvGrpSpPr>
        <p:grpSpPr>
          <a:xfrm>
            <a:off x="1144553" y="2713708"/>
            <a:ext cx="1633549" cy="715970"/>
            <a:chOff x="1144553" y="2713708"/>
            <a:chExt cx="1633549" cy="715970"/>
          </a:xfrm>
        </p:grpSpPr>
        <p:grpSp>
          <p:nvGrpSpPr>
            <p:cNvPr id="10" name="Group 32"/>
            <p:cNvGrpSpPr/>
            <p:nvPr/>
          </p:nvGrpSpPr>
          <p:grpSpPr>
            <a:xfrm>
              <a:off x="1430305" y="2713708"/>
              <a:ext cx="762000" cy="381000"/>
              <a:chOff x="2247900" y="2667000"/>
              <a:chExt cx="762000" cy="381000"/>
            </a:xfrm>
            <a:effectLst>
              <a:outerShdw blurRad="50800" dist="38100" dir="2700000" algn="tl" rotWithShape="0">
                <a:prstClr val="black">
                  <a:alpha val="40000"/>
                </a:prstClr>
              </a:outerShdw>
            </a:effectLst>
          </p:grpSpPr>
          <p:sp>
            <p:nvSpPr>
              <p:cNvPr id="64" name="Rectangle 64"/>
              <p:cNvSpPr/>
              <p:nvPr/>
            </p:nvSpPr>
            <p:spPr>
              <a:xfrm>
                <a:off x="2552700" y="2667000"/>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5"/>
              <p:cNvSpPr/>
              <p:nvPr/>
            </p:nvSpPr>
            <p:spPr>
              <a:xfrm>
                <a:off x="2705100" y="2667000"/>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6"/>
              <p:cNvSpPr/>
              <p:nvPr/>
            </p:nvSpPr>
            <p:spPr>
              <a:xfrm>
                <a:off x="2857500" y="2667000"/>
                <a:ext cx="152400" cy="381000"/>
              </a:xfrm>
              <a:prstGeom prst="rect">
                <a:avLst/>
              </a:prstGeom>
              <a:solidFill>
                <a:schemeClr val="accent5">
                  <a:lumMod val="60000"/>
                  <a:lumOff val="40000"/>
                </a:schemeClr>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7"/>
              <p:cNvCxnSpPr/>
              <p:nvPr/>
            </p:nvCxnSpPr>
            <p:spPr>
              <a:xfrm>
                <a:off x="2247900" y="2667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8"/>
              <p:cNvCxnSpPr/>
              <p:nvPr/>
            </p:nvCxnSpPr>
            <p:spPr>
              <a:xfrm>
                <a:off x="2247900" y="3046412"/>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8" name="直接箭头连接符 97"/>
            <p:cNvCxnSpPr/>
            <p:nvPr/>
          </p:nvCxnSpPr>
          <p:spPr>
            <a:xfrm>
              <a:off x="1144553" y="2878266"/>
              <a:ext cx="571504" cy="1588"/>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04" name="直接箭头连接符 103"/>
            <p:cNvCxnSpPr/>
            <p:nvPr/>
          </p:nvCxnSpPr>
          <p:spPr>
            <a:xfrm>
              <a:off x="2206598" y="2892780"/>
              <a:ext cx="571504" cy="158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aphicFrame>
          <p:nvGraphicFramePr>
            <p:cNvPr id="24580" name="Object 4"/>
            <p:cNvGraphicFramePr>
              <a:graphicFrameLocks noChangeAspect="1"/>
            </p:cNvGraphicFramePr>
            <p:nvPr/>
          </p:nvGraphicFramePr>
          <p:xfrm>
            <a:off x="2285984" y="3156628"/>
            <a:ext cx="300038" cy="273050"/>
          </p:xfrm>
          <a:graphic>
            <a:graphicData uri="http://schemas.openxmlformats.org/presentationml/2006/ole">
              <p:oleObj spid="_x0000_s24580" name="Formula" r:id="rId8" imgW="152640" imgH="138600" progId="">
                <p:embed/>
              </p:oleObj>
            </a:graphicData>
          </a:graphic>
        </p:graphicFrame>
      </p:grpSp>
      <p:grpSp>
        <p:nvGrpSpPr>
          <p:cNvPr id="142" name="组合 141"/>
          <p:cNvGrpSpPr/>
          <p:nvPr/>
        </p:nvGrpSpPr>
        <p:grpSpPr>
          <a:xfrm>
            <a:off x="1144553" y="4464416"/>
            <a:ext cx="1614499" cy="679762"/>
            <a:chOff x="1144553" y="4464416"/>
            <a:chExt cx="1614499" cy="679762"/>
          </a:xfrm>
        </p:grpSpPr>
        <p:sp>
          <p:nvSpPr>
            <p:cNvPr id="102" name="Rectangle 82"/>
            <p:cNvSpPr/>
            <p:nvPr/>
          </p:nvSpPr>
          <p:spPr>
            <a:xfrm>
              <a:off x="1592006" y="4464416"/>
              <a:ext cx="152400" cy="381000"/>
            </a:xfrm>
            <a:prstGeom prst="rect">
              <a:avLst/>
            </a:prstGeom>
            <a:solidFill>
              <a:srgbClr val="FFFF00"/>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组合 137"/>
            <p:cNvGrpSpPr/>
            <p:nvPr/>
          </p:nvGrpSpPr>
          <p:grpSpPr>
            <a:xfrm>
              <a:off x="1144553" y="4466308"/>
              <a:ext cx="1614499" cy="677870"/>
              <a:chOff x="1144553" y="4466308"/>
              <a:chExt cx="1614499" cy="677870"/>
            </a:xfrm>
          </p:grpSpPr>
          <p:grpSp>
            <p:nvGrpSpPr>
              <p:cNvPr id="14" name="Group 32"/>
              <p:cNvGrpSpPr/>
              <p:nvPr/>
            </p:nvGrpSpPr>
            <p:grpSpPr>
              <a:xfrm>
                <a:off x="1430305" y="4466308"/>
                <a:ext cx="762000" cy="381000"/>
                <a:chOff x="2247900" y="2667000"/>
                <a:chExt cx="762000" cy="381000"/>
              </a:xfrm>
              <a:effectLst>
                <a:outerShdw blurRad="50800" dist="38100" dir="2700000" algn="tl" rotWithShape="0">
                  <a:prstClr val="black">
                    <a:alpha val="40000"/>
                  </a:prstClr>
                </a:outerShdw>
              </a:effectLst>
            </p:grpSpPr>
            <p:sp>
              <p:nvSpPr>
                <p:cNvPr id="48" name="Rectangle 80"/>
                <p:cNvSpPr/>
                <p:nvPr/>
              </p:nvSpPr>
              <p:spPr>
                <a:xfrm>
                  <a:off x="2552700" y="2667000"/>
                  <a:ext cx="152400" cy="381000"/>
                </a:xfrm>
                <a:prstGeom prst="rect">
                  <a:avLst/>
                </a:prstGeom>
                <a:solidFill>
                  <a:srgbClr val="FFFF00"/>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81"/>
                <p:cNvSpPr/>
                <p:nvPr/>
              </p:nvSpPr>
              <p:spPr>
                <a:xfrm>
                  <a:off x="2705100" y="2667000"/>
                  <a:ext cx="152400" cy="381000"/>
                </a:xfrm>
                <a:prstGeom prst="rect">
                  <a:avLst/>
                </a:prstGeom>
                <a:solidFill>
                  <a:srgbClr val="FFFF00"/>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82"/>
                <p:cNvSpPr/>
                <p:nvPr/>
              </p:nvSpPr>
              <p:spPr>
                <a:xfrm>
                  <a:off x="2857500" y="2667000"/>
                  <a:ext cx="152400" cy="381000"/>
                </a:xfrm>
                <a:prstGeom prst="rect">
                  <a:avLst/>
                </a:prstGeom>
                <a:solidFill>
                  <a:srgbClr val="FFFF00"/>
                </a:solidFill>
                <a:ln w="28575" cap="rnd" cmpd="sng" algn="ctr">
                  <a:solidFill>
                    <a:schemeClr val="tx1"/>
                  </a:solid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83"/>
                <p:cNvCxnSpPr/>
                <p:nvPr/>
              </p:nvCxnSpPr>
              <p:spPr>
                <a:xfrm>
                  <a:off x="2247900" y="2667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84"/>
                <p:cNvCxnSpPr/>
                <p:nvPr/>
              </p:nvCxnSpPr>
              <p:spPr>
                <a:xfrm>
                  <a:off x="2247900" y="3041876"/>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9" name="直接箭头连接符 98"/>
              <p:cNvCxnSpPr/>
              <p:nvPr/>
            </p:nvCxnSpPr>
            <p:spPr>
              <a:xfrm>
                <a:off x="1144553" y="4664216"/>
                <a:ext cx="428628" cy="1191"/>
              </a:xfrm>
              <a:prstGeom prst="straightConnector1">
                <a:avLst/>
              </a:prstGeom>
              <a:ln>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09" name="直接箭头连接符 108"/>
              <p:cNvCxnSpPr/>
              <p:nvPr/>
            </p:nvCxnSpPr>
            <p:spPr>
              <a:xfrm>
                <a:off x="2187548" y="4662628"/>
                <a:ext cx="571504" cy="1588"/>
              </a:xfrm>
              <a:prstGeom prst="straightConnector1">
                <a:avLst/>
              </a:prstGeom>
              <a:ln>
                <a:solidFill>
                  <a:schemeClr val="tx1"/>
                </a:solidFill>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graphicFrame>
            <p:nvGraphicFramePr>
              <p:cNvPr id="24581" name="Object 5"/>
              <p:cNvGraphicFramePr>
                <a:graphicFrameLocks noChangeAspect="1"/>
              </p:cNvGraphicFramePr>
              <p:nvPr/>
            </p:nvGraphicFramePr>
            <p:xfrm>
              <a:off x="2271697" y="4871128"/>
              <a:ext cx="333375" cy="273050"/>
            </p:xfrm>
            <a:graphic>
              <a:graphicData uri="http://schemas.openxmlformats.org/presentationml/2006/ole">
                <p:oleObj spid="_x0000_s24581" name="Formula" r:id="rId9" imgW="170280" imgH="138600" progId="">
                  <p:embed/>
                </p:oleObj>
              </a:graphicData>
            </a:graphic>
          </p:graphicFrame>
        </p:grpSp>
      </p:grpSp>
      <p:sp>
        <p:nvSpPr>
          <p:cNvPr id="86" name="云形 85"/>
          <p:cNvSpPr/>
          <p:nvPr/>
        </p:nvSpPr>
        <p:spPr>
          <a:xfrm>
            <a:off x="6000760" y="285728"/>
            <a:ext cx="2714644" cy="1857388"/>
          </a:xfrm>
          <a:prstGeom prst="cloud">
            <a:avLst/>
          </a:prstGeom>
          <a:blipFill>
            <a:blip r:embed="rId1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582" name="Picture 6"/>
          <p:cNvPicPr>
            <a:picLocks noChangeAspect="1" noChangeArrowheads="1"/>
          </p:cNvPicPr>
          <p:nvPr/>
        </p:nvPicPr>
        <p:blipFill>
          <a:blip r:embed="rId11" cstate="print"/>
          <a:srcRect/>
          <a:stretch>
            <a:fillRect/>
          </a:stretch>
        </p:blipFill>
        <p:spPr bwMode="auto">
          <a:xfrm>
            <a:off x="6786578" y="2714620"/>
            <a:ext cx="761734" cy="1357322"/>
          </a:xfrm>
          <a:prstGeom prst="rect">
            <a:avLst/>
          </a:prstGeom>
          <a:noFill/>
          <a:ln w="9525">
            <a:noFill/>
            <a:miter lim="800000"/>
            <a:headEnd/>
            <a:tailEnd/>
          </a:ln>
          <a:effectLst/>
        </p:spPr>
      </p:pic>
      <p:sp>
        <p:nvSpPr>
          <p:cNvPr id="105" name="云形 104"/>
          <p:cNvSpPr/>
          <p:nvPr/>
        </p:nvSpPr>
        <p:spPr>
          <a:xfrm>
            <a:off x="4357686" y="2299372"/>
            <a:ext cx="2286016" cy="1571636"/>
          </a:xfrm>
          <a:prstGeom prst="cloud">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2"/>
                </a:solidFill>
              </a:rPr>
              <a:t>Wireless Fading Channel</a:t>
            </a:r>
            <a:endParaRPr lang="zh-CN" altLang="en-US" b="1" dirty="0">
              <a:solidFill>
                <a:schemeClr val="tx2"/>
              </a:solidFill>
            </a:endParaRPr>
          </a:p>
        </p:txBody>
      </p:sp>
      <p:sp>
        <p:nvSpPr>
          <p:cNvPr id="107" name="椭圆 106"/>
          <p:cNvSpPr/>
          <p:nvPr/>
        </p:nvSpPr>
        <p:spPr>
          <a:xfrm>
            <a:off x="285720" y="5286388"/>
            <a:ext cx="1143008" cy="1428760"/>
          </a:xfrm>
          <a:prstGeom prst="ellipse">
            <a:avLst/>
          </a:prstGeom>
          <a:noFill/>
          <a:ln>
            <a:solidFill>
              <a:schemeClr val="accent5">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8100358" y="2500306"/>
            <a:ext cx="1000100" cy="1357322"/>
          </a:xfrm>
          <a:prstGeom prst="ellipse">
            <a:avLst/>
          </a:prstGeom>
          <a:noFill/>
          <a:ln>
            <a:solidFill>
              <a:srgbClr val="FF669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9" name="组合 138"/>
          <p:cNvGrpSpPr/>
          <p:nvPr/>
        </p:nvGrpSpPr>
        <p:grpSpPr>
          <a:xfrm>
            <a:off x="2782889" y="1656432"/>
            <a:ext cx="1505585" cy="3286148"/>
            <a:chOff x="2782889" y="1656432"/>
            <a:chExt cx="1505585" cy="3286148"/>
          </a:xfrm>
        </p:grpSpPr>
        <p:sp>
          <p:nvSpPr>
            <p:cNvPr id="87" name="矩形 86"/>
            <p:cNvSpPr/>
            <p:nvPr/>
          </p:nvSpPr>
          <p:spPr>
            <a:xfrm>
              <a:off x="2782889" y="1656432"/>
              <a:ext cx="1071570" cy="3286148"/>
            </a:xfrm>
            <a:prstGeom prst="rect">
              <a:avLst/>
            </a:prstGeom>
            <a:solidFill>
              <a:srgbClr val="FFFF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MIMO </a:t>
              </a:r>
              <a:r>
                <a:rPr lang="en-US" altLang="zh-CN" b="1" dirty="0" err="1" smtClean="0">
                  <a:solidFill>
                    <a:schemeClr val="tx1"/>
                  </a:solidFill>
                </a:rPr>
                <a:t>Precoder</a:t>
              </a:r>
              <a:endParaRPr lang="en-US" altLang="zh-CN" b="1" dirty="0" smtClean="0">
                <a:solidFill>
                  <a:schemeClr val="tx1"/>
                </a:solidFill>
              </a:endParaRPr>
            </a:p>
            <a:p>
              <a:pPr algn="ctr"/>
              <a:r>
                <a:rPr lang="en-US" altLang="zh-CN" b="1" dirty="0" smtClean="0">
                  <a:solidFill>
                    <a:schemeClr val="tx1"/>
                  </a:solidFill>
                </a:rPr>
                <a:t>&amp;</a:t>
              </a:r>
            </a:p>
            <a:p>
              <a:pPr algn="ctr"/>
              <a:r>
                <a:rPr lang="en-US" altLang="zh-CN" b="1" dirty="0" smtClean="0">
                  <a:solidFill>
                    <a:schemeClr val="tx1"/>
                  </a:solidFill>
                </a:rPr>
                <a:t>Power</a:t>
              </a:r>
            </a:p>
            <a:p>
              <a:pPr algn="ctr"/>
              <a:r>
                <a:rPr lang="en-US" altLang="zh-CN" b="1" dirty="0" smtClean="0">
                  <a:solidFill>
                    <a:schemeClr val="tx1"/>
                  </a:solidFill>
                </a:rPr>
                <a:t>Adaptor</a:t>
              </a:r>
              <a:endParaRPr lang="zh-CN" altLang="en-US" b="1" dirty="0">
                <a:solidFill>
                  <a:schemeClr val="tx1"/>
                </a:solidFill>
              </a:endParaRPr>
            </a:p>
          </p:txBody>
        </p:sp>
        <p:grpSp>
          <p:nvGrpSpPr>
            <p:cNvPr id="110" name="组合 109"/>
            <p:cNvGrpSpPr/>
            <p:nvPr/>
          </p:nvGrpSpPr>
          <p:grpSpPr>
            <a:xfrm>
              <a:off x="3857620" y="1942182"/>
              <a:ext cx="430854" cy="271474"/>
              <a:chOff x="5563272" y="2454262"/>
              <a:chExt cx="437073" cy="475078"/>
            </a:xfrm>
          </p:grpSpPr>
          <p:sp>
            <p:nvSpPr>
              <p:cNvPr id="111" name="等腰三角形 110"/>
              <p:cNvSpPr/>
              <p:nvPr/>
            </p:nvSpPr>
            <p:spPr>
              <a:xfrm flipV="1">
                <a:off x="5715624" y="2454262"/>
                <a:ext cx="284721" cy="25003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2" name="直接连接符 111"/>
              <p:cNvCxnSpPr/>
              <p:nvPr/>
            </p:nvCxnSpPr>
            <p:spPr>
              <a:xfrm flipV="1">
                <a:off x="5563272" y="2919841"/>
                <a:ext cx="294607" cy="9499"/>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13" name="直接连接符 112"/>
              <p:cNvCxnSpPr/>
              <p:nvPr/>
            </p:nvCxnSpPr>
            <p:spPr>
              <a:xfrm rot="5400000" flipH="1" flipV="1">
                <a:off x="5751521" y="2821777"/>
                <a:ext cx="213520" cy="794"/>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grpSp>
          <p:nvGrpSpPr>
            <p:cNvPr id="114" name="组合 113"/>
            <p:cNvGrpSpPr/>
            <p:nvPr/>
          </p:nvGrpSpPr>
          <p:grpSpPr>
            <a:xfrm>
              <a:off x="3857620" y="2456526"/>
              <a:ext cx="430854" cy="271474"/>
              <a:chOff x="5563272" y="2454262"/>
              <a:chExt cx="437073" cy="475078"/>
            </a:xfrm>
          </p:grpSpPr>
          <p:sp>
            <p:nvSpPr>
              <p:cNvPr id="115" name="等腰三角形 114"/>
              <p:cNvSpPr/>
              <p:nvPr/>
            </p:nvSpPr>
            <p:spPr>
              <a:xfrm flipV="1">
                <a:off x="5715624" y="2454262"/>
                <a:ext cx="284721" cy="25003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6" name="直接连接符 115"/>
              <p:cNvCxnSpPr/>
              <p:nvPr/>
            </p:nvCxnSpPr>
            <p:spPr>
              <a:xfrm flipV="1">
                <a:off x="5563272" y="2919841"/>
                <a:ext cx="294607" cy="9499"/>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17" name="直接连接符 116"/>
              <p:cNvCxnSpPr/>
              <p:nvPr/>
            </p:nvCxnSpPr>
            <p:spPr>
              <a:xfrm rot="5400000" flipH="1" flipV="1">
                <a:off x="5751521" y="2821777"/>
                <a:ext cx="213520" cy="794"/>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grpSp>
          <p:nvGrpSpPr>
            <p:cNvPr id="118" name="组合 117"/>
            <p:cNvGrpSpPr/>
            <p:nvPr/>
          </p:nvGrpSpPr>
          <p:grpSpPr>
            <a:xfrm>
              <a:off x="3857620" y="3799570"/>
              <a:ext cx="430854" cy="271474"/>
              <a:chOff x="5563272" y="2454262"/>
              <a:chExt cx="437073" cy="475078"/>
            </a:xfrm>
          </p:grpSpPr>
          <p:sp>
            <p:nvSpPr>
              <p:cNvPr id="119" name="等腰三角形 118"/>
              <p:cNvSpPr/>
              <p:nvPr/>
            </p:nvSpPr>
            <p:spPr>
              <a:xfrm flipV="1">
                <a:off x="5715624" y="2454262"/>
                <a:ext cx="284721" cy="25003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0" name="直接连接符 119"/>
              <p:cNvCxnSpPr/>
              <p:nvPr/>
            </p:nvCxnSpPr>
            <p:spPr>
              <a:xfrm flipV="1">
                <a:off x="5563272" y="2919841"/>
                <a:ext cx="294607" cy="9499"/>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21" name="直接连接符 120"/>
              <p:cNvCxnSpPr/>
              <p:nvPr/>
            </p:nvCxnSpPr>
            <p:spPr>
              <a:xfrm rot="5400000" flipH="1" flipV="1">
                <a:off x="5751521" y="2821777"/>
                <a:ext cx="213520" cy="794"/>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grpSp>
          <p:nvGrpSpPr>
            <p:cNvPr id="122" name="组合 121"/>
            <p:cNvGrpSpPr/>
            <p:nvPr/>
          </p:nvGrpSpPr>
          <p:grpSpPr>
            <a:xfrm>
              <a:off x="3857620" y="4299636"/>
              <a:ext cx="430854" cy="271474"/>
              <a:chOff x="5563272" y="2454262"/>
              <a:chExt cx="437073" cy="475078"/>
            </a:xfrm>
          </p:grpSpPr>
          <p:sp>
            <p:nvSpPr>
              <p:cNvPr id="123" name="等腰三角形 122"/>
              <p:cNvSpPr/>
              <p:nvPr/>
            </p:nvSpPr>
            <p:spPr>
              <a:xfrm flipV="1">
                <a:off x="5715624" y="2454262"/>
                <a:ext cx="284721" cy="250032"/>
              </a:xfrm>
              <a:prstGeom prst="triangl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4" name="直接连接符 123"/>
              <p:cNvCxnSpPr/>
              <p:nvPr/>
            </p:nvCxnSpPr>
            <p:spPr>
              <a:xfrm flipV="1">
                <a:off x="5563272" y="2919841"/>
                <a:ext cx="294607" cy="9499"/>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25" name="直接连接符 124"/>
              <p:cNvCxnSpPr/>
              <p:nvPr/>
            </p:nvCxnSpPr>
            <p:spPr>
              <a:xfrm rot="5400000" flipH="1" flipV="1">
                <a:off x="5751521" y="2821777"/>
                <a:ext cx="213520" cy="794"/>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grpSp>
        <p:cxnSp>
          <p:nvCxnSpPr>
            <p:cNvPr id="126" name="Straight Connector 90"/>
            <p:cNvCxnSpPr/>
            <p:nvPr/>
          </p:nvCxnSpPr>
          <p:spPr>
            <a:xfrm rot="5400000">
              <a:off x="3801266" y="3284420"/>
              <a:ext cx="685800" cy="158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27" name="右箭头 126"/>
          <p:cNvSpPr/>
          <p:nvPr/>
        </p:nvSpPr>
        <p:spPr>
          <a:xfrm rot="14662507">
            <a:off x="8027306" y="2038944"/>
            <a:ext cx="465382" cy="351222"/>
          </a:xfrm>
          <a:prstGeom prst="rightArrow">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右箭头 127"/>
          <p:cNvSpPr/>
          <p:nvPr/>
        </p:nvSpPr>
        <p:spPr>
          <a:xfrm rot="7044183">
            <a:off x="8102773" y="4040861"/>
            <a:ext cx="465382" cy="351222"/>
          </a:xfrm>
          <a:prstGeom prst="rightArrow">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右箭头 128"/>
          <p:cNvSpPr/>
          <p:nvPr/>
        </p:nvSpPr>
        <p:spPr>
          <a:xfrm rot="10800000">
            <a:off x="7572396" y="3071810"/>
            <a:ext cx="393944" cy="357190"/>
          </a:xfrm>
          <a:prstGeom prst="rightArrow">
            <a:avLst/>
          </a:prstGeom>
          <a:solidFill>
            <a:srgbClr val="FFFF99"/>
          </a:solidFill>
          <a:ln>
            <a:solidFill>
              <a:srgbClr val="FFFF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下弧形箭头 129"/>
          <p:cNvSpPr/>
          <p:nvPr/>
        </p:nvSpPr>
        <p:spPr>
          <a:xfrm>
            <a:off x="1785918" y="4942578"/>
            <a:ext cx="1430466" cy="642942"/>
          </a:xfrm>
          <a:prstGeom prst="curvedUp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solidFill>
            </a:endParaRPr>
          </a:p>
        </p:txBody>
      </p:sp>
      <p:sp>
        <p:nvSpPr>
          <p:cNvPr id="132" name="右弧形箭头 131"/>
          <p:cNvSpPr/>
          <p:nvPr/>
        </p:nvSpPr>
        <p:spPr>
          <a:xfrm rot="3573505">
            <a:off x="4114607" y="3756112"/>
            <a:ext cx="1115621" cy="2380856"/>
          </a:xfrm>
          <a:prstGeom prst="curved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solidFill>
            </a:endParaRPr>
          </a:p>
        </p:txBody>
      </p:sp>
      <p:grpSp>
        <p:nvGrpSpPr>
          <p:cNvPr id="140" name="组合 139"/>
          <p:cNvGrpSpPr/>
          <p:nvPr/>
        </p:nvGrpSpPr>
        <p:grpSpPr>
          <a:xfrm>
            <a:off x="1500166" y="5643578"/>
            <a:ext cx="2071702" cy="1000132"/>
            <a:chOff x="1500166" y="5643578"/>
            <a:chExt cx="2071702" cy="1000132"/>
          </a:xfrm>
        </p:grpSpPr>
        <p:sp>
          <p:nvSpPr>
            <p:cNvPr id="133" name="TextBox 132"/>
            <p:cNvSpPr txBox="1"/>
            <p:nvPr/>
          </p:nvSpPr>
          <p:spPr>
            <a:xfrm>
              <a:off x="1500166" y="5643578"/>
              <a:ext cx="2071702" cy="707886"/>
            </a:xfrm>
            <a:prstGeom prst="rect">
              <a:avLst/>
            </a:prstGeom>
            <a:noFill/>
          </p:spPr>
          <p:txBody>
            <a:bodyPr wrap="square" rtlCol="0">
              <a:spAutoFit/>
            </a:bodyPr>
            <a:lstStyle/>
            <a:p>
              <a:pPr algn="ctr"/>
              <a:r>
                <a:rPr lang="en-US" sz="2000" b="1" dirty="0" err="1" smtClean="0"/>
                <a:t>Queueing</a:t>
              </a:r>
              <a:r>
                <a:rPr lang="en-US" sz="2000" b="1" dirty="0" smtClean="0"/>
                <a:t> State Information (</a:t>
              </a:r>
              <a:r>
                <a:rPr lang="en-US" sz="2000" b="1" dirty="0" smtClean="0">
                  <a:solidFill>
                    <a:srgbClr val="C00000"/>
                  </a:solidFill>
                </a:rPr>
                <a:t>QSI</a:t>
              </a:r>
              <a:r>
                <a:rPr lang="en-US" sz="2000" b="1" dirty="0" smtClean="0"/>
                <a:t>)</a:t>
              </a:r>
              <a:endParaRPr lang="en-US" sz="2000" b="1" dirty="0"/>
            </a:p>
          </p:txBody>
        </p:sp>
        <p:graphicFrame>
          <p:nvGraphicFramePr>
            <p:cNvPr id="24583" name="Object 7"/>
            <p:cNvGraphicFramePr>
              <a:graphicFrameLocks noChangeAspect="1"/>
            </p:cNvGraphicFramePr>
            <p:nvPr/>
          </p:nvGraphicFramePr>
          <p:xfrm>
            <a:off x="1574793" y="6354785"/>
            <a:ext cx="1997075" cy="288925"/>
          </p:xfrm>
          <a:graphic>
            <a:graphicData uri="http://schemas.openxmlformats.org/presentationml/2006/ole">
              <p:oleObj spid="_x0000_s24583" name="Formula" r:id="rId12" imgW="1013760" imgH="146160" progId="">
                <p:embed/>
              </p:oleObj>
            </a:graphicData>
          </a:graphic>
        </p:graphicFrame>
      </p:grpSp>
      <p:grpSp>
        <p:nvGrpSpPr>
          <p:cNvPr id="141" name="组合 140"/>
          <p:cNvGrpSpPr/>
          <p:nvPr/>
        </p:nvGrpSpPr>
        <p:grpSpPr>
          <a:xfrm>
            <a:off x="3714744" y="5643578"/>
            <a:ext cx="2071702" cy="984255"/>
            <a:chOff x="3714744" y="5643578"/>
            <a:chExt cx="2071702" cy="984255"/>
          </a:xfrm>
        </p:grpSpPr>
        <p:sp>
          <p:nvSpPr>
            <p:cNvPr id="134" name="TextBox 133"/>
            <p:cNvSpPr txBox="1"/>
            <p:nvPr/>
          </p:nvSpPr>
          <p:spPr>
            <a:xfrm>
              <a:off x="3714744" y="5643578"/>
              <a:ext cx="2071702" cy="707886"/>
            </a:xfrm>
            <a:prstGeom prst="rect">
              <a:avLst/>
            </a:prstGeom>
            <a:noFill/>
          </p:spPr>
          <p:txBody>
            <a:bodyPr wrap="square" rtlCol="0">
              <a:spAutoFit/>
            </a:bodyPr>
            <a:lstStyle/>
            <a:p>
              <a:pPr algn="ctr"/>
              <a:r>
                <a:rPr lang="en-US" sz="2000" b="1" dirty="0" smtClean="0"/>
                <a:t>Channel State Information (</a:t>
              </a:r>
              <a:r>
                <a:rPr lang="en-US" sz="2000" b="1" dirty="0" smtClean="0">
                  <a:solidFill>
                    <a:srgbClr val="C00000"/>
                  </a:solidFill>
                </a:rPr>
                <a:t>CSI</a:t>
              </a:r>
              <a:r>
                <a:rPr lang="en-US" sz="2000" b="1" dirty="0" smtClean="0"/>
                <a:t>)</a:t>
              </a:r>
              <a:endParaRPr lang="en-US" sz="2000" b="1" dirty="0"/>
            </a:p>
          </p:txBody>
        </p:sp>
        <p:graphicFrame>
          <p:nvGraphicFramePr>
            <p:cNvPr id="24584" name="Object 8"/>
            <p:cNvGraphicFramePr>
              <a:graphicFrameLocks noChangeAspect="1"/>
            </p:cNvGraphicFramePr>
            <p:nvPr/>
          </p:nvGraphicFramePr>
          <p:xfrm>
            <a:off x="4348167" y="6357958"/>
            <a:ext cx="866775" cy="269875"/>
          </p:xfrm>
          <a:graphic>
            <a:graphicData uri="http://schemas.openxmlformats.org/presentationml/2006/ole">
              <p:oleObj spid="_x0000_s24584" name="Formula" r:id="rId13" imgW="441000" imgH="137160" progId="">
                <p:embed/>
              </p:oleObj>
            </a:graphicData>
          </a:graphic>
        </p:graphicFrame>
      </p:grpSp>
      <p:grpSp>
        <p:nvGrpSpPr>
          <p:cNvPr id="148" name="组合 147"/>
          <p:cNvGrpSpPr/>
          <p:nvPr/>
        </p:nvGrpSpPr>
        <p:grpSpPr>
          <a:xfrm>
            <a:off x="2786050" y="1657564"/>
            <a:ext cx="1071570" cy="3286148"/>
            <a:chOff x="4572000" y="1643050"/>
            <a:chExt cx="1071570" cy="3286148"/>
          </a:xfrm>
        </p:grpSpPr>
        <p:sp>
          <p:nvSpPr>
            <p:cNvPr id="143" name="矩形 142"/>
            <p:cNvSpPr/>
            <p:nvPr/>
          </p:nvSpPr>
          <p:spPr>
            <a:xfrm>
              <a:off x="4572000" y="1643050"/>
              <a:ext cx="1071570" cy="3286148"/>
            </a:xfrm>
            <a:prstGeom prst="rect">
              <a:avLst/>
            </a:prstGeom>
            <a:solidFill>
              <a:schemeClr val="bg1"/>
            </a:solidFill>
            <a:ln w="3810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endParaRPr>
            </a:p>
          </p:txBody>
        </p:sp>
        <p:sp>
          <p:nvSpPr>
            <p:cNvPr id="144" name="椭圆 143"/>
            <p:cNvSpPr/>
            <p:nvPr/>
          </p:nvSpPr>
          <p:spPr>
            <a:xfrm>
              <a:off x="4957086" y="1857364"/>
              <a:ext cx="285752" cy="285752"/>
            </a:xfrm>
            <a:prstGeom prst="ellipse">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p:nvPr/>
          </p:nvSpPr>
          <p:spPr>
            <a:xfrm>
              <a:off x="4971600" y="2744780"/>
              <a:ext cx="285752" cy="285752"/>
            </a:xfrm>
            <a:prstGeom prst="ellipse">
              <a:avLst/>
            </a:prstGeom>
            <a:solidFill>
              <a:schemeClr val="accent5">
                <a:lumMod val="60000"/>
                <a:lumOff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4970468" y="4501702"/>
              <a:ext cx="285752" cy="285752"/>
            </a:xfrm>
            <a:prstGeom prst="ellipse">
              <a:avLst/>
            </a:prstGeom>
            <a:solidFill>
              <a:srgbClr val="FFFF0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7" name="Object 5"/>
            <p:cNvGraphicFramePr>
              <a:graphicFrameLocks noChangeAspect="1"/>
            </p:cNvGraphicFramePr>
            <p:nvPr/>
          </p:nvGraphicFramePr>
          <p:xfrm>
            <a:off x="4671340" y="2228850"/>
            <a:ext cx="857250" cy="252413"/>
          </p:xfrm>
          <a:graphic>
            <a:graphicData uri="http://schemas.openxmlformats.org/presentationml/2006/ole">
              <p:oleObj spid="_x0000_s24585" name="Formula" r:id="rId14" imgW="435960" imgH="127080" progId="">
                <p:embed/>
              </p:oleObj>
            </a:graphicData>
          </a:graphic>
        </p:graphicFrame>
        <p:graphicFrame>
          <p:nvGraphicFramePr>
            <p:cNvPr id="24586" name="Object 10"/>
            <p:cNvGraphicFramePr>
              <a:graphicFrameLocks noChangeAspect="1"/>
            </p:cNvGraphicFramePr>
            <p:nvPr/>
          </p:nvGraphicFramePr>
          <p:xfrm>
            <a:off x="4685848" y="3135309"/>
            <a:ext cx="857250" cy="252413"/>
          </p:xfrm>
          <a:graphic>
            <a:graphicData uri="http://schemas.openxmlformats.org/presentationml/2006/ole">
              <p:oleObj spid="_x0000_s24586" name="Formula" r:id="rId15" imgW="435960" imgH="127080" progId="">
                <p:embed/>
              </p:oleObj>
            </a:graphicData>
          </a:graphic>
        </p:graphicFrame>
        <p:graphicFrame>
          <p:nvGraphicFramePr>
            <p:cNvPr id="24587" name="Object 11"/>
            <p:cNvGraphicFramePr>
              <a:graphicFrameLocks noChangeAspect="1"/>
            </p:cNvGraphicFramePr>
            <p:nvPr/>
          </p:nvGraphicFramePr>
          <p:xfrm>
            <a:off x="4669972" y="4177845"/>
            <a:ext cx="890588" cy="252413"/>
          </p:xfrm>
          <a:graphic>
            <a:graphicData uri="http://schemas.openxmlformats.org/presentationml/2006/ole">
              <p:oleObj spid="_x0000_s24587" name="Formula" r:id="rId16" imgW="453600" imgH="127080" progId="">
                <p:embed/>
              </p:oleObj>
            </a:graphicData>
          </a:graphic>
        </p:graphicFrame>
      </p:grpSp>
      <p:sp>
        <p:nvSpPr>
          <p:cNvPr id="94" name="燕尾形箭头 93"/>
          <p:cNvSpPr/>
          <p:nvPr/>
        </p:nvSpPr>
        <p:spPr>
          <a:xfrm rot="9730185" flipV="1">
            <a:off x="3635560" y="1286727"/>
            <a:ext cx="2261687" cy="876626"/>
          </a:xfrm>
          <a:prstGeom prst="notchedRightArrow">
            <a:avLst/>
          </a:prstGeom>
          <a:solidFill>
            <a:srgbClr val="FFFF99"/>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b="1" dirty="0" smtClean="0">
                <a:solidFill>
                  <a:schemeClr val="tx2"/>
                </a:solidFill>
                <a:latin typeface="Comic Sans MS" pitchFamily="66" charset="0"/>
              </a:rPr>
              <a:t>Delay REQ 1</a:t>
            </a:r>
            <a:endParaRPr lang="zh-CN" altLang="en-US" sz="1600" b="1" dirty="0">
              <a:solidFill>
                <a:schemeClr val="tx2"/>
              </a:solidFill>
              <a:latin typeface="Comic Sans MS" pitchFamily="66" charset="0"/>
            </a:endParaRPr>
          </a:p>
        </p:txBody>
      </p:sp>
      <p:sp>
        <p:nvSpPr>
          <p:cNvPr id="97" name="燕尾形箭头 96"/>
          <p:cNvSpPr/>
          <p:nvPr/>
        </p:nvSpPr>
        <p:spPr>
          <a:xfrm rot="11107644" flipV="1">
            <a:off x="3631341" y="2632688"/>
            <a:ext cx="3084086" cy="876626"/>
          </a:xfrm>
          <a:prstGeom prst="notchedRightArrow">
            <a:avLst/>
          </a:prstGeom>
          <a:solidFill>
            <a:srgbClr val="FFFF99"/>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b="1" dirty="0" smtClean="0">
                <a:solidFill>
                  <a:schemeClr val="tx2"/>
                </a:solidFill>
                <a:latin typeface="Comic Sans MS" pitchFamily="66" charset="0"/>
              </a:rPr>
              <a:t>Delay REQ 2</a:t>
            </a:r>
            <a:endParaRPr lang="zh-CN" altLang="en-US" sz="1600" b="1" dirty="0">
              <a:solidFill>
                <a:schemeClr val="tx2"/>
              </a:solidFill>
              <a:latin typeface="Comic Sans MS" pitchFamily="66" charset="0"/>
            </a:endParaRPr>
          </a:p>
        </p:txBody>
      </p:sp>
      <p:sp>
        <p:nvSpPr>
          <p:cNvPr id="100" name="燕尾形箭头 99"/>
          <p:cNvSpPr/>
          <p:nvPr/>
        </p:nvSpPr>
        <p:spPr>
          <a:xfrm rot="11816338" flipV="1">
            <a:off x="3576138" y="4579660"/>
            <a:ext cx="2396983" cy="876626"/>
          </a:xfrm>
          <a:prstGeom prst="notchedRightArrow">
            <a:avLst/>
          </a:prstGeom>
          <a:solidFill>
            <a:srgbClr val="FFFF99"/>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1600" b="1" dirty="0" smtClean="0">
                <a:solidFill>
                  <a:schemeClr val="tx2"/>
                </a:solidFill>
                <a:latin typeface="Comic Sans MS" pitchFamily="66" charset="0"/>
              </a:rPr>
              <a:t>Delay REQ L</a:t>
            </a:r>
            <a:endParaRPr lang="zh-CN" altLang="en-US" sz="1600" b="1" dirty="0">
              <a:solidFill>
                <a:schemeClr val="tx2"/>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ox(out)">
                                      <p:cBhvr>
                                        <p:cTn id="7" dur="500"/>
                                        <p:tgtEl>
                                          <p:spTgt spid="23554"/>
                                        </p:tgtEl>
                                      </p:cBhvr>
                                    </p:animEffect>
                                  </p:childTnLst>
                                </p:cTn>
                              </p:par>
                              <p:par>
                                <p:cTn id="8" presetID="1" presetClass="entr" presetSubtype="0" fill="hold" grpId="0" nodeType="withEffect">
                                  <p:stCondLst>
                                    <p:cond delay="200"/>
                                  </p:stCondLst>
                                  <p:childTnLst>
                                    <p:set>
                                      <p:cBhvr>
                                        <p:cTn id="9" dur="1" fill="hold">
                                          <p:stCondLst>
                                            <p:cond delay="0"/>
                                          </p:stCondLst>
                                        </p:cTn>
                                        <p:tgtEl>
                                          <p:spTgt spid="107"/>
                                        </p:tgtEl>
                                        <p:attrNameLst>
                                          <p:attrName>style.visibility</p:attrName>
                                        </p:attrNameLst>
                                      </p:cBhvr>
                                      <p:to>
                                        <p:strVal val="visible"/>
                                      </p:to>
                                    </p:set>
                                  </p:childTnLst>
                                </p:cTn>
                              </p:par>
                              <p:par>
                                <p:cTn id="10" presetID="4" presetClass="entr" presetSubtype="32" fill="hold" nodeType="withEffect">
                                  <p:stCondLst>
                                    <p:cond delay="200"/>
                                  </p:stCondLst>
                                  <p:childTnLst>
                                    <p:set>
                                      <p:cBhvr>
                                        <p:cTn id="11" dur="1" fill="hold">
                                          <p:stCondLst>
                                            <p:cond delay="0"/>
                                          </p:stCondLst>
                                        </p:cTn>
                                        <p:tgtEl>
                                          <p:spTgt spid="84"/>
                                        </p:tgtEl>
                                        <p:attrNameLst>
                                          <p:attrName>style.visibility</p:attrName>
                                        </p:attrNameLst>
                                      </p:cBhvr>
                                      <p:to>
                                        <p:strVal val="visible"/>
                                      </p:to>
                                    </p:set>
                                    <p:animEffect transition="in" filter="box(out)">
                                      <p:cBhvr>
                                        <p:cTn id="12" dur="500"/>
                                        <p:tgtEl>
                                          <p:spTgt spid="84"/>
                                        </p:tgtEl>
                                      </p:cBhvr>
                                    </p:animEffect>
                                  </p:childTnLst>
                                </p:cTn>
                              </p:par>
                              <p:par>
                                <p:cTn id="13" presetID="1" presetClass="entr" presetSubtype="0" fill="hold" grpId="0" nodeType="withEffect">
                                  <p:stCondLst>
                                    <p:cond delay="200"/>
                                  </p:stCondLst>
                                  <p:childTnLst>
                                    <p:set>
                                      <p:cBhvr>
                                        <p:cTn id="14" dur="1" fill="hold">
                                          <p:stCondLst>
                                            <p:cond delay="0"/>
                                          </p:stCondLst>
                                        </p:cTn>
                                        <p:tgtEl>
                                          <p:spTgt spid="1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7"/>
                                        </p:tgtEl>
                                        <p:attrNameLst>
                                          <p:attrName>style.visibility</p:attrName>
                                        </p:attrNameLst>
                                      </p:cBhvr>
                                      <p:to>
                                        <p:strVal val="visible"/>
                                      </p:to>
                                    </p:set>
                                    <p:animEffect transition="in" filter="wipe(down)">
                                      <p:cBhvr>
                                        <p:cTn id="19" dur="500"/>
                                        <p:tgtEl>
                                          <p:spTgt spid="12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wipe(right)">
                                      <p:cBhvr>
                                        <p:cTn id="22" dur="500"/>
                                        <p:tgtEl>
                                          <p:spTgt spid="129"/>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28"/>
                                        </p:tgtEl>
                                        <p:attrNameLst>
                                          <p:attrName>style.visibility</p:attrName>
                                        </p:attrNameLst>
                                      </p:cBhvr>
                                      <p:to>
                                        <p:strVal val="visible"/>
                                      </p:to>
                                    </p:set>
                                    <p:animEffect transition="in" filter="wipe(up)">
                                      <p:cBhvr>
                                        <p:cTn id="25" dur="500"/>
                                        <p:tgtEl>
                                          <p:spTgt spid="128"/>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box(out)">
                                      <p:cBhvr>
                                        <p:cTn id="28" dur="500"/>
                                        <p:tgtEl>
                                          <p:spTgt spid="86"/>
                                        </p:tgtEl>
                                      </p:cBhvr>
                                    </p:animEffect>
                                  </p:childTnLst>
                                </p:cTn>
                              </p:par>
                              <p:par>
                                <p:cTn id="29" presetID="4" presetClass="entr" presetSubtype="32" fill="hold" nodeType="withEffect">
                                  <p:stCondLst>
                                    <p:cond delay="0"/>
                                  </p:stCondLst>
                                  <p:childTnLst>
                                    <p:set>
                                      <p:cBhvr>
                                        <p:cTn id="30" dur="1" fill="hold">
                                          <p:stCondLst>
                                            <p:cond delay="0"/>
                                          </p:stCondLst>
                                        </p:cTn>
                                        <p:tgtEl>
                                          <p:spTgt spid="24582"/>
                                        </p:tgtEl>
                                        <p:attrNameLst>
                                          <p:attrName>style.visibility</p:attrName>
                                        </p:attrNameLst>
                                      </p:cBhvr>
                                      <p:to>
                                        <p:strVal val="visible"/>
                                      </p:to>
                                    </p:set>
                                    <p:animEffect transition="in" filter="box(out)">
                                      <p:cBhvr>
                                        <p:cTn id="31" dur="500"/>
                                        <p:tgtEl>
                                          <p:spTgt spid="24582"/>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box(out)">
                                      <p:cBhvr>
                                        <p:cTn id="34" dur="500"/>
                                        <p:tgtEl>
                                          <p:spTgt spid="75"/>
                                        </p:tgtEl>
                                      </p:cBhvr>
                                    </p:animEffect>
                                  </p:childTnLst>
                                </p:cTn>
                              </p:par>
                              <p:par>
                                <p:cTn id="35" presetID="1"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50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50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7"/>
                                        </p:tgtEl>
                                        <p:attrNameLst>
                                          <p:attrName>style.visibility</p:attrName>
                                        </p:attrNameLst>
                                      </p:cBhvr>
                                      <p:to>
                                        <p:strVal val="visible"/>
                                      </p:to>
                                    </p:set>
                                    <p:animEffect transition="in" filter="wipe(left)">
                                      <p:cBhvr>
                                        <p:cTn id="45" dur="500"/>
                                        <p:tgtEl>
                                          <p:spTgt spid="137"/>
                                        </p:tgtEl>
                                      </p:cBhvr>
                                    </p:animEffect>
                                  </p:childTnLst>
                                </p:cTn>
                              </p:par>
                              <p:par>
                                <p:cTn id="46" presetID="22" presetClass="entr" presetSubtype="8" fill="hold" nodeType="withEffect">
                                  <p:stCondLst>
                                    <p:cond delay="0"/>
                                  </p:stCondLst>
                                  <p:childTnLst>
                                    <p:set>
                                      <p:cBhvr>
                                        <p:cTn id="47" dur="1" fill="hold">
                                          <p:stCondLst>
                                            <p:cond delay="0"/>
                                          </p:stCondLst>
                                        </p:cTn>
                                        <p:tgtEl>
                                          <p:spTgt spid="136"/>
                                        </p:tgtEl>
                                        <p:attrNameLst>
                                          <p:attrName>style.visibility</p:attrName>
                                        </p:attrNameLst>
                                      </p:cBhvr>
                                      <p:to>
                                        <p:strVal val="visible"/>
                                      </p:to>
                                    </p:set>
                                    <p:animEffect transition="in" filter="wipe(left)">
                                      <p:cBhvr>
                                        <p:cTn id="48" dur="500"/>
                                        <p:tgtEl>
                                          <p:spTgt spid="136"/>
                                        </p:tgtEl>
                                      </p:cBhvr>
                                    </p:animEffect>
                                  </p:childTnLst>
                                </p:cTn>
                              </p:par>
                              <p:par>
                                <p:cTn id="49" presetID="22" presetClass="entr" presetSubtype="8" fill="hold" nodeType="withEffect">
                                  <p:stCondLst>
                                    <p:cond delay="0"/>
                                  </p:stCondLst>
                                  <p:childTnLst>
                                    <p:set>
                                      <p:cBhvr>
                                        <p:cTn id="50" dur="1" fill="hold">
                                          <p:stCondLst>
                                            <p:cond delay="0"/>
                                          </p:stCondLst>
                                        </p:cTn>
                                        <p:tgtEl>
                                          <p:spTgt spid="142"/>
                                        </p:tgtEl>
                                        <p:attrNameLst>
                                          <p:attrName>style.visibility</p:attrName>
                                        </p:attrNameLst>
                                      </p:cBhvr>
                                      <p:to>
                                        <p:strVal val="visible"/>
                                      </p:to>
                                    </p:set>
                                    <p:animEffect transition="in" filter="wipe(left)">
                                      <p:cBhvr>
                                        <p:cTn id="51" dur="500"/>
                                        <p:tgtEl>
                                          <p:spTgt spid="142"/>
                                        </p:tgtEl>
                                      </p:cBhvr>
                                    </p:animEffect>
                                  </p:childTnLst>
                                </p:cTn>
                              </p:par>
                              <p:par>
                                <p:cTn id="52" presetID="22" presetClass="entr" presetSubtype="1"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39"/>
                                        </p:tgtEl>
                                        <p:attrNameLst>
                                          <p:attrName>style.visibility</p:attrName>
                                        </p:attrNameLst>
                                      </p:cBhvr>
                                      <p:to>
                                        <p:strVal val="visible"/>
                                      </p:to>
                                    </p:set>
                                    <p:animEffect transition="in" filter="wipe(left)">
                                      <p:cBhvr>
                                        <p:cTn id="63" dur="500"/>
                                        <p:tgtEl>
                                          <p:spTgt spid="13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30"/>
                                        </p:tgtEl>
                                        <p:attrNameLst>
                                          <p:attrName>style.visibility</p:attrName>
                                        </p:attrNameLst>
                                      </p:cBhvr>
                                      <p:to>
                                        <p:strVal val="visible"/>
                                      </p:to>
                                    </p:set>
                                    <p:animEffect transition="in" filter="wipe(left)">
                                      <p:cBhvr>
                                        <p:cTn id="68" dur="500"/>
                                        <p:tgtEl>
                                          <p:spTgt spid="130"/>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Effect transition="in" filter="wipe(right)">
                                      <p:cBhvr>
                                        <p:cTn id="71" dur="500"/>
                                        <p:tgtEl>
                                          <p:spTgt spid="132"/>
                                        </p:tgtEl>
                                      </p:cBhvr>
                                    </p:animEffect>
                                  </p:childTnLst>
                                </p:cTn>
                              </p:par>
                              <p:par>
                                <p:cTn id="72" presetID="1" presetClass="entr" presetSubtype="0" fill="hold" nodeType="withEffect">
                                  <p:stCondLst>
                                    <p:cond delay="500"/>
                                  </p:stCondLst>
                                  <p:childTnLst>
                                    <p:set>
                                      <p:cBhvr>
                                        <p:cTn id="73" dur="1" fill="hold">
                                          <p:stCondLst>
                                            <p:cond delay="0"/>
                                          </p:stCondLst>
                                        </p:cTn>
                                        <p:tgtEl>
                                          <p:spTgt spid="141"/>
                                        </p:tgtEl>
                                        <p:attrNameLst>
                                          <p:attrName>style.visibility</p:attrName>
                                        </p:attrNameLst>
                                      </p:cBhvr>
                                      <p:to>
                                        <p:strVal val="visible"/>
                                      </p:to>
                                    </p:set>
                                  </p:childTnLst>
                                </p:cTn>
                              </p:par>
                              <p:par>
                                <p:cTn id="74" presetID="1" presetClass="entr" presetSubtype="0" fill="hold" nodeType="withEffect">
                                  <p:stCondLst>
                                    <p:cond delay="500"/>
                                  </p:stCondLst>
                                  <p:childTnLst>
                                    <p:set>
                                      <p:cBhvr>
                                        <p:cTn id="75" dur="1" fill="hold">
                                          <p:stCondLst>
                                            <p:cond delay="0"/>
                                          </p:stCondLst>
                                        </p:cTn>
                                        <p:tgtEl>
                                          <p:spTgt spid="14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4" presetClass="entr" presetSubtype="32" fill="hold" nodeType="clickEffect">
                                  <p:stCondLst>
                                    <p:cond delay="0"/>
                                  </p:stCondLst>
                                  <p:childTnLst>
                                    <p:set>
                                      <p:cBhvr>
                                        <p:cTn id="79" dur="1" fill="hold">
                                          <p:stCondLst>
                                            <p:cond delay="0"/>
                                          </p:stCondLst>
                                        </p:cTn>
                                        <p:tgtEl>
                                          <p:spTgt spid="148"/>
                                        </p:tgtEl>
                                        <p:attrNameLst>
                                          <p:attrName>style.visibility</p:attrName>
                                        </p:attrNameLst>
                                      </p:cBhvr>
                                      <p:to>
                                        <p:strVal val="visible"/>
                                      </p:to>
                                    </p:set>
                                    <p:animEffect transition="in" filter="box(out)">
                                      <p:cBhvr>
                                        <p:cTn id="80" dur="500"/>
                                        <p:tgtEl>
                                          <p:spTgt spid="148"/>
                                        </p:tgtEl>
                                      </p:cBhvr>
                                    </p:animEffect>
                                  </p:childTnLst>
                                </p:cTn>
                              </p:par>
                              <p:par>
                                <p:cTn id="81" presetID="22" presetClass="entr" presetSubtype="2" fill="hold" grpId="0" nodeType="withEffect">
                                  <p:stCondLst>
                                    <p:cond delay="500"/>
                                  </p:stCondLst>
                                  <p:childTnLst>
                                    <p:set>
                                      <p:cBhvr>
                                        <p:cTn id="82" dur="1" fill="hold">
                                          <p:stCondLst>
                                            <p:cond delay="0"/>
                                          </p:stCondLst>
                                        </p:cTn>
                                        <p:tgtEl>
                                          <p:spTgt spid="94"/>
                                        </p:tgtEl>
                                        <p:attrNameLst>
                                          <p:attrName>style.visibility</p:attrName>
                                        </p:attrNameLst>
                                      </p:cBhvr>
                                      <p:to>
                                        <p:strVal val="visible"/>
                                      </p:to>
                                    </p:set>
                                    <p:animEffect transition="in" filter="wipe(right)">
                                      <p:cBhvr>
                                        <p:cTn id="83" dur="500"/>
                                        <p:tgtEl>
                                          <p:spTgt spid="94"/>
                                        </p:tgtEl>
                                      </p:cBhvr>
                                    </p:animEffect>
                                  </p:childTnLst>
                                </p:cTn>
                              </p:par>
                              <p:par>
                                <p:cTn id="84" presetID="22" presetClass="entr" presetSubtype="2" fill="hold" grpId="0" nodeType="withEffect">
                                  <p:stCondLst>
                                    <p:cond delay="500"/>
                                  </p:stCondLst>
                                  <p:childTnLst>
                                    <p:set>
                                      <p:cBhvr>
                                        <p:cTn id="85" dur="1" fill="hold">
                                          <p:stCondLst>
                                            <p:cond delay="0"/>
                                          </p:stCondLst>
                                        </p:cTn>
                                        <p:tgtEl>
                                          <p:spTgt spid="97"/>
                                        </p:tgtEl>
                                        <p:attrNameLst>
                                          <p:attrName>style.visibility</p:attrName>
                                        </p:attrNameLst>
                                      </p:cBhvr>
                                      <p:to>
                                        <p:strVal val="visible"/>
                                      </p:to>
                                    </p:set>
                                    <p:animEffect transition="in" filter="wipe(right)">
                                      <p:cBhvr>
                                        <p:cTn id="86" dur="500"/>
                                        <p:tgtEl>
                                          <p:spTgt spid="97"/>
                                        </p:tgtEl>
                                      </p:cBhvr>
                                    </p:animEffect>
                                  </p:childTnLst>
                                </p:cTn>
                              </p:par>
                              <p:par>
                                <p:cTn id="87" presetID="22" presetClass="entr" presetSubtype="2" fill="hold" grpId="0" nodeType="withEffect">
                                  <p:stCondLst>
                                    <p:cond delay="500"/>
                                  </p:stCondLst>
                                  <p:childTnLst>
                                    <p:set>
                                      <p:cBhvr>
                                        <p:cTn id="88" dur="1" fill="hold">
                                          <p:stCondLst>
                                            <p:cond delay="0"/>
                                          </p:stCondLst>
                                        </p:cTn>
                                        <p:tgtEl>
                                          <p:spTgt spid="100"/>
                                        </p:tgtEl>
                                        <p:attrNameLst>
                                          <p:attrName>style.visibility</p:attrName>
                                        </p:attrNameLst>
                                      </p:cBhvr>
                                      <p:to>
                                        <p:strVal val="visible"/>
                                      </p:to>
                                    </p:set>
                                    <p:animEffect transition="in" filter="wipe(right)">
                                      <p:cBhvr>
                                        <p:cTn id="8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75" grpId="0" animBg="1"/>
      <p:bldP spid="86" grpId="0" animBg="1"/>
      <p:bldP spid="105" grpId="0" animBg="1"/>
      <p:bldP spid="107" grpId="0" animBg="1"/>
      <p:bldP spid="108" grpId="0" animBg="1"/>
      <p:bldP spid="127" grpId="0" animBg="1"/>
      <p:bldP spid="128" grpId="0" animBg="1"/>
      <p:bldP spid="129" grpId="0" animBg="1"/>
      <p:bldP spid="130" grpId="0" animBg="1"/>
      <p:bldP spid="132" grpId="0" animBg="1"/>
      <p:bldP spid="94" grpId="0" animBg="1"/>
      <p:bldP spid="97" grpId="0" animBg="1"/>
      <p:bldP spid="100"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组合 7"/>
          <p:cNvGrpSpPr/>
          <p:nvPr/>
        </p:nvGrpSpPr>
        <p:grpSpPr>
          <a:xfrm>
            <a:off x="357158" y="428604"/>
            <a:ext cx="8501122" cy="638180"/>
            <a:chOff x="357158" y="428604"/>
            <a:chExt cx="8501122" cy="638180"/>
          </a:xfrm>
        </p:grpSpPr>
        <p:grpSp>
          <p:nvGrpSpPr>
            <p:cNvPr id="6" name="组合 5"/>
            <p:cNvGrpSpPr/>
            <p:nvPr/>
          </p:nvGrpSpPr>
          <p:grpSpPr>
            <a:xfrm>
              <a:off x="357158" y="1000108"/>
              <a:ext cx="8501122" cy="66676"/>
              <a:chOff x="571472" y="1214422"/>
              <a:chExt cx="8501122" cy="66676"/>
            </a:xfrm>
          </p:grpSpPr>
          <p:cxnSp>
            <p:nvCxnSpPr>
              <p:cNvPr id="3" name="直接连接符 2"/>
              <p:cNvCxnSpPr/>
              <p:nvPr/>
            </p:nvCxnSpPr>
            <p:spPr>
              <a:xfrm>
                <a:off x="571472" y="1214422"/>
                <a:ext cx="7786742" cy="1588"/>
              </a:xfrm>
              <a:prstGeom prst="line">
                <a:avLst/>
              </a:prstGeom>
            </p:spPr>
            <p:style>
              <a:lnRef idx="3">
                <a:schemeClr val="accent1"/>
              </a:lnRef>
              <a:fillRef idx="0">
                <a:schemeClr val="accent1"/>
              </a:fillRef>
              <a:effectRef idx="2">
                <a:schemeClr val="accent1"/>
              </a:effectRef>
              <a:fontRef idx="minor">
                <a:schemeClr val="tx1"/>
              </a:fontRef>
            </p:style>
          </p:cxnSp>
          <p:cxnSp>
            <p:nvCxnSpPr>
              <p:cNvPr id="4" name="直接连接符 3"/>
              <p:cNvCxnSpPr/>
              <p:nvPr/>
            </p:nvCxnSpPr>
            <p:spPr>
              <a:xfrm>
                <a:off x="897228" y="1253792"/>
                <a:ext cx="7786742" cy="1588"/>
              </a:xfrm>
              <a:prstGeom prst="line">
                <a:avLst/>
              </a:prstGeom>
              <a:ln>
                <a:solidFill>
                  <a:schemeClr val="tx2">
                    <a:lumMod val="40000"/>
                    <a:lumOff val="60000"/>
                  </a:schemeClr>
                </a:solidFill>
              </a:ln>
            </p:spPr>
            <p:style>
              <a:lnRef idx="3">
                <a:schemeClr val="accent1"/>
              </a:lnRef>
              <a:fillRef idx="0">
                <a:schemeClr val="accent1"/>
              </a:fillRef>
              <a:effectRef idx="2">
                <a:schemeClr val="accent1"/>
              </a:effectRef>
              <a:fontRef idx="minor">
                <a:schemeClr val="tx1"/>
              </a:fontRef>
            </p:style>
          </p:cxnSp>
          <p:cxnSp>
            <p:nvCxnSpPr>
              <p:cNvPr id="5" name="直接连接符 4"/>
              <p:cNvCxnSpPr/>
              <p:nvPr/>
            </p:nvCxnSpPr>
            <p:spPr>
              <a:xfrm>
                <a:off x="1285852" y="1279510"/>
                <a:ext cx="7786742" cy="1588"/>
              </a:xfrm>
              <a:prstGeom prst="line">
                <a:avLst/>
              </a:prstGeom>
              <a:ln>
                <a:solidFill>
                  <a:schemeClr val="accent1">
                    <a:lumMod val="20000"/>
                    <a:lumOff val="80000"/>
                  </a:schemeClr>
                </a:solidFill>
              </a:ln>
            </p:spPr>
            <p:style>
              <a:lnRef idx="3">
                <a:schemeClr val="accent1"/>
              </a:lnRef>
              <a:fillRef idx="0">
                <a:schemeClr val="accent1"/>
              </a:fillRef>
              <a:effectRef idx="2">
                <a:schemeClr val="accent1"/>
              </a:effectRef>
              <a:fontRef idx="minor">
                <a:schemeClr val="tx1"/>
              </a:fontRef>
            </p:style>
          </p:cxnSp>
        </p:grpSp>
        <p:sp>
          <p:nvSpPr>
            <p:cNvPr id="7" name="TextBox 6"/>
            <p:cNvSpPr txBox="1"/>
            <p:nvPr/>
          </p:nvSpPr>
          <p:spPr>
            <a:xfrm>
              <a:off x="357158" y="428604"/>
              <a:ext cx="2752677" cy="523220"/>
            </a:xfrm>
            <a:prstGeom prst="rect">
              <a:avLst/>
            </a:prstGeom>
            <a:noFill/>
          </p:spPr>
          <p:txBody>
            <a:bodyPr wrap="none" rtlCol="0">
              <a:spAutoFit/>
            </a:bodyPr>
            <a:lstStyle/>
            <a:p>
              <a:r>
                <a:rPr lang="en-US" altLang="zh-CN" sz="2800" b="1" dirty="0" smtClean="0">
                  <a:latin typeface="Comic Sans MS" pitchFamily="66" charset="0"/>
                </a:rPr>
                <a:t>Related Works</a:t>
              </a:r>
              <a:endParaRPr lang="zh-CN" altLang="en-US" sz="2400" b="1" dirty="0">
                <a:solidFill>
                  <a:schemeClr val="accent6">
                    <a:lumMod val="75000"/>
                  </a:schemeClr>
                </a:solidFill>
                <a:latin typeface="Comic Sans MS" pitchFamily="66" charset="0"/>
              </a:endParaRPr>
            </a:p>
          </p:txBody>
        </p:sp>
      </p:grpSp>
      <p:sp>
        <p:nvSpPr>
          <p:cNvPr id="57" name="灯片编号占位符 56"/>
          <p:cNvSpPr>
            <a:spLocks noGrp="1"/>
          </p:cNvSpPr>
          <p:nvPr>
            <p:ph type="sldNum" sz="quarter" idx="12"/>
          </p:nvPr>
        </p:nvSpPr>
        <p:spPr/>
        <p:txBody>
          <a:bodyPr/>
          <a:lstStyle/>
          <a:p>
            <a:fld id="{0C913308-F349-4B6D-A68A-DD1791B4A57B}" type="slidenum">
              <a:rPr lang="zh-CN" altLang="en-US" smtClean="0"/>
              <a:pPr/>
              <a:t>9</a:t>
            </a:fld>
            <a:endParaRPr lang="zh-CN" altLang="en-US"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2" name="Rectangle 3"/>
          <p:cNvSpPr txBox="1">
            <a:spLocks noChangeArrowheads="1"/>
          </p:cNvSpPr>
          <p:nvPr/>
        </p:nvSpPr>
        <p:spPr>
          <a:xfrm>
            <a:off x="285720" y="1142984"/>
            <a:ext cx="8643998" cy="5429288"/>
          </a:xfrm>
          <a:prstGeom prst="rect">
            <a:avLst/>
          </a:prstGeom>
        </p:spPr>
        <p:txBody>
          <a:bodyPr/>
          <a:lstStyle/>
          <a:p>
            <a:pPr marL="514350" indent="-514350">
              <a:lnSpc>
                <a:spcPct val="150000"/>
              </a:lnSpc>
              <a:spcBef>
                <a:spcPct val="20000"/>
              </a:spcBef>
              <a:buFont typeface="Wingdings" pitchFamily="2" charset="2"/>
              <a:buChar char="M"/>
              <a:defRPr/>
            </a:pPr>
            <a:r>
              <a:rPr lang="en-US" altLang="zh-CN" sz="2400" b="1" dirty="0" smtClean="0">
                <a:solidFill>
                  <a:schemeClr val="tx2"/>
                </a:solidFill>
                <a:latin typeface="Comic Sans MS" pitchFamily="66" charset="0"/>
              </a:rPr>
              <a:t>Traditional MIMO </a:t>
            </a:r>
            <a:r>
              <a:rPr lang="en-US" altLang="zh-CN" sz="2400" b="1" dirty="0" err="1" smtClean="0">
                <a:solidFill>
                  <a:schemeClr val="tx2"/>
                </a:solidFill>
                <a:latin typeface="Comic Sans MS" pitchFamily="66" charset="0"/>
              </a:rPr>
              <a:t>precoder</a:t>
            </a:r>
            <a:r>
              <a:rPr lang="en-US" altLang="zh-CN" sz="2400" b="1" dirty="0" smtClean="0">
                <a:solidFill>
                  <a:schemeClr val="tx2"/>
                </a:solidFill>
                <a:latin typeface="Comic Sans MS" pitchFamily="66" charset="0"/>
              </a:rPr>
              <a:t> design</a:t>
            </a:r>
            <a:r>
              <a:rPr lang="en-US" altLang="zh-CN" sz="2400" b="1" dirty="0" smtClean="0">
                <a:solidFill>
                  <a:schemeClr val="tx2"/>
                </a:solidFill>
                <a:latin typeface="Comic Sans MS" pitchFamily="66" charset="0"/>
              </a:rPr>
              <a:t> for PHY</a:t>
            </a:r>
            <a:endParaRPr lang="en-US" altLang="zh-CN" sz="2400" b="1" dirty="0" smtClean="0">
              <a:solidFill>
                <a:schemeClr val="tx2"/>
              </a:solidFill>
              <a:latin typeface="Comic Sans MS" pitchFamily="66" charset="0"/>
            </a:endParaRPr>
          </a:p>
        </p:txBody>
      </p:sp>
      <p:sp>
        <p:nvSpPr>
          <p:cNvPr id="14" name="矩形标注 13"/>
          <p:cNvSpPr/>
          <p:nvPr/>
        </p:nvSpPr>
        <p:spPr>
          <a:xfrm>
            <a:off x="357158" y="1714488"/>
            <a:ext cx="6000792" cy="2000264"/>
          </a:xfrm>
          <a:prstGeom prst="wedgeRectCallout">
            <a:avLst>
              <a:gd name="adj1" fmla="val 54485"/>
              <a:gd name="adj2" fmla="val -24394"/>
            </a:avLst>
          </a:prstGeom>
          <a:solidFill>
            <a:srgbClr val="E5F3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altLang="zh-CN" sz="2000" b="1" dirty="0" smtClean="0">
                <a:solidFill>
                  <a:schemeClr val="accent5">
                    <a:lumMod val="50000"/>
                  </a:schemeClr>
                </a:solidFill>
              </a:rPr>
              <a:t>[Sampath’01], [Scaglione’99],[Palomar’03], etc.</a:t>
            </a:r>
          </a:p>
          <a:p>
            <a:pPr marL="457200" indent="-457200">
              <a:buFont typeface="Calibri" pitchFamily="34" charset="0"/>
              <a:buChar char="–"/>
            </a:pPr>
            <a:r>
              <a:rPr lang="en-US" altLang="zh-CN" sz="2000" dirty="0" smtClean="0">
                <a:solidFill>
                  <a:schemeClr val="tx1"/>
                </a:solidFill>
              </a:rPr>
              <a:t>Linear MIMO </a:t>
            </a:r>
            <a:r>
              <a:rPr lang="en-US" altLang="zh-CN" sz="2000" dirty="0" err="1" smtClean="0">
                <a:solidFill>
                  <a:schemeClr val="tx1"/>
                </a:solidFill>
              </a:rPr>
              <a:t>precoder</a:t>
            </a:r>
            <a:r>
              <a:rPr lang="en-US" altLang="zh-CN" sz="2000" dirty="0" smtClean="0">
                <a:solidFill>
                  <a:schemeClr val="tx1"/>
                </a:solidFill>
              </a:rPr>
              <a:t> design framework to minimize the weighted sum of mean square errors (MSE) assuming knowledge of </a:t>
            </a:r>
            <a:r>
              <a:rPr lang="en-US" altLang="zh-CN" sz="2000" b="1" dirty="0" smtClean="0">
                <a:solidFill>
                  <a:srgbClr val="C00000"/>
                </a:solidFill>
              </a:rPr>
              <a:t>perfect CSIT</a:t>
            </a:r>
            <a:r>
              <a:rPr lang="en-US" altLang="zh-CN" sz="2000" dirty="0" smtClean="0">
                <a:solidFill>
                  <a:schemeClr val="tx1"/>
                </a:solidFill>
              </a:rPr>
              <a:t>.</a:t>
            </a:r>
          </a:p>
          <a:p>
            <a:pPr marL="457200" indent="-457200">
              <a:buFont typeface="Calibri" pitchFamily="34" charset="0"/>
              <a:buChar char="–"/>
            </a:pPr>
            <a:r>
              <a:rPr lang="en-US" altLang="zh-CN" sz="2000" dirty="0" smtClean="0">
                <a:solidFill>
                  <a:schemeClr val="tx1"/>
                </a:solidFill>
              </a:rPr>
              <a:t>In general, </a:t>
            </a:r>
            <a:r>
              <a:rPr lang="en-US" altLang="zh-CN" sz="2000" b="1" dirty="0" smtClean="0">
                <a:solidFill>
                  <a:srgbClr val="C00000"/>
                </a:solidFill>
              </a:rPr>
              <a:t>optimal </a:t>
            </a:r>
            <a:r>
              <a:rPr lang="en-US" altLang="zh-CN" sz="2000" b="1" dirty="0" err="1" smtClean="0">
                <a:solidFill>
                  <a:srgbClr val="C00000"/>
                </a:solidFill>
              </a:rPr>
              <a:t>precoder</a:t>
            </a:r>
            <a:r>
              <a:rPr lang="en-US" altLang="zh-CN" sz="2000" b="1" dirty="0" smtClean="0">
                <a:solidFill>
                  <a:srgbClr val="C00000"/>
                </a:solidFill>
              </a:rPr>
              <a:t> may not always </a:t>
            </a:r>
            <a:r>
              <a:rPr lang="en-US" altLang="zh-CN" sz="2000" b="1" dirty="0" err="1" smtClean="0">
                <a:solidFill>
                  <a:srgbClr val="C00000"/>
                </a:solidFill>
              </a:rPr>
              <a:t>diagonalize</a:t>
            </a:r>
            <a:r>
              <a:rPr lang="en-US" altLang="zh-CN" sz="2000" b="1" dirty="0" smtClean="0">
                <a:solidFill>
                  <a:srgbClr val="C00000"/>
                </a:solidFill>
              </a:rPr>
              <a:t> the channel</a:t>
            </a:r>
            <a:endParaRPr lang="zh-CN" altLang="en-US" sz="2000" b="1" dirty="0">
              <a:solidFill>
                <a:srgbClr val="C00000"/>
              </a:solidFill>
            </a:endParaRPr>
          </a:p>
        </p:txBody>
      </p:sp>
      <p:sp>
        <p:nvSpPr>
          <p:cNvPr id="15" name="矩形标注 14"/>
          <p:cNvSpPr/>
          <p:nvPr/>
        </p:nvSpPr>
        <p:spPr>
          <a:xfrm>
            <a:off x="357158" y="3786190"/>
            <a:ext cx="6000792" cy="1086084"/>
          </a:xfrm>
          <a:prstGeom prst="wedgeRectCallout">
            <a:avLst>
              <a:gd name="adj1" fmla="val 54485"/>
              <a:gd name="adj2" fmla="val -24394"/>
            </a:avLst>
          </a:prstGeom>
          <a:solidFill>
            <a:srgbClr val="E5F3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altLang="zh-CN" sz="2000" b="1" dirty="0" smtClean="0">
                <a:solidFill>
                  <a:schemeClr val="accent5">
                    <a:lumMod val="50000"/>
                  </a:schemeClr>
                </a:solidFill>
              </a:rPr>
              <a:t>[Love’05], [Lau’04], [Rey’05], [Palomar’04], etc.</a:t>
            </a:r>
          </a:p>
          <a:p>
            <a:pPr marL="457200" indent="-457200" algn="just">
              <a:buFont typeface="Calibri" pitchFamily="34" charset="0"/>
              <a:buChar char="–"/>
            </a:pPr>
            <a:r>
              <a:rPr lang="en-US" altLang="zh-CN" sz="2000" dirty="0" smtClean="0">
                <a:solidFill>
                  <a:schemeClr val="tx1"/>
                </a:solidFill>
              </a:rPr>
              <a:t>MIMO </a:t>
            </a:r>
            <a:r>
              <a:rPr lang="en-US" altLang="zh-CN" sz="2000" dirty="0" err="1" smtClean="0">
                <a:solidFill>
                  <a:schemeClr val="tx1"/>
                </a:solidFill>
              </a:rPr>
              <a:t>precoder</a:t>
            </a:r>
            <a:r>
              <a:rPr lang="en-US" altLang="zh-CN" sz="2000" dirty="0" smtClean="0">
                <a:solidFill>
                  <a:schemeClr val="tx1"/>
                </a:solidFill>
              </a:rPr>
              <a:t> design with</a:t>
            </a:r>
            <a:r>
              <a:rPr lang="en-US" altLang="zh-CN" sz="2000" b="1" dirty="0" smtClean="0">
                <a:solidFill>
                  <a:srgbClr val="C00000"/>
                </a:solidFill>
              </a:rPr>
              <a:t> limited feedback</a:t>
            </a:r>
            <a:r>
              <a:rPr lang="en-US" altLang="zh-CN" sz="2000" dirty="0" smtClean="0">
                <a:solidFill>
                  <a:schemeClr val="tx1"/>
                </a:solidFill>
              </a:rPr>
              <a:t>.</a:t>
            </a:r>
            <a:endParaRPr lang="en-US" altLang="zh-CN" sz="2000" b="1" dirty="0" smtClean="0">
              <a:solidFill>
                <a:schemeClr val="accent5">
                  <a:lumMod val="50000"/>
                </a:schemeClr>
              </a:solidFill>
            </a:endParaRPr>
          </a:p>
          <a:p>
            <a:pPr marL="457200" indent="-457200" algn="just">
              <a:buFont typeface="Calibri" pitchFamily="34" charset="0"/>
              <a:buChar char="–"/>
            </a:pPr>
            <a:r>
              <a:rPr lang="en-US" altLang="zh-CN" sz="2000" dirty="0" smtClean="0">
                <a:solidFill>
                  <a:schemeClr val="tx1"/>
                </a:solidFill>
              </a:rPr>
              <a:t>MIMO adaptation design with </a:t>
            </a:r>
            <a:r>
              <a:rPr lang="en-US" altLang="zh-CN" sz="2000" b="1" dirty="0" smtClean="0">
                <a:solidFill>
                  <a:srgbClr val="C00000"/>
                </a:solidFill>
              </a:rPr>
              <a:t>outdated CSIT</a:t>
            </a:r>
            <a:r>
              <a:rPr lang="en-US" altLang="zh-CN" sz="2000" dirty="0" smtClean="0">
                <a:solidFill>
                  <a:schemeClr val="tx1"/>
                </a:solidFill>
              </a:rPr>
              <a:t>.</a:t>
            </a:r>
            <a:endParaRPr lang="zh-CN" altLang="en-US" sz="2000" dirty="0">
              <a:solidFill>
                <a:schemeClr val="tx1"/>
              </a:solidFill>
            </a:endParaRPr>
          </a:p>
        </p:txBody>
      </p:sp>
      <p:sp>
        <p:nvSpPr>
          <p:cNvPr id="16" name="矩形标注 15"/>
          <p:cNvSpPr/>
          <p:nvPr/>
        </p:nvSpPr>
        <p:spPr>
          <a:xfrm>
            <a:off x="6715140" y="2000240"/>
            <a:ext cx="2071702" cy="2643206"/>
          </a:xfrm>
          <a:prstGeom prst="wedgeRectCallout">
            <a:avLst>
              <a:gd name="adj1" fmla="val 55368"/>
              <a:gd name="adj2" fmla="val -28671"/>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altLang="zh-CN" sz="2200" b="1" dirty="0" smtClean="0">
                <a:solidFill>
                  <a:schemeClr val="accent5">
                    <a:lumMod val="50000"/>
                  </a:schemeClr>
                </a:solidFill>
                <a:effectLst>
                  <a:outerShdw blurRad="38100" dist="38100" dir="2700000" algn="tl">
                    <a:srgbClr val="000000">
                      <a:alpha val="43137"/>
                    </a:srgbClr>
                  </a:outerShdw>
                </a:effectLst>
              </a:rPr>
              <a:t>Remark: </a:t>
            </a:r>
          </a:p>
          <a:p>
            <a:pPr>
              <a:lnSpc>
                <a:spcPct val="120000"/>
              </a:lnSpc>
            </a:pPr>
            <a:r>
              <a:rPr lang="en-US" altLang="zh-CN" sz="2000" dirty="0" smtClean="0">
                <a:solidFill>
                  <a:schemeClr val="tx1"/>
                </a:solidFill>
              </a:rPr>
              <a:t>Only adapt based on </a:t>
            </a:r>
            <a:r>
              <a:rPr lang="en-US" altLang="zh-CN" sz="2000" b="1" dirty="0" smtClean="0">
                <a:solidFill>
                  <a:srgbClr val="FF0000"/>
                </a:solidFill>
              </a:rPr>
              <a:t>CSIT only</a:t>
            </a:r>
            <a:r>
              <a:rPr lang="en-US" altLang="zh-CN" sz="2000" dirty="0" smtClean="0">
                <a:solidFill>
                  <a:schemeClr val="tx1"/>
                </a:solidFill>
              </a:rPr>
              <a:t>, </a:t>
            </a:r>
            <a:r>
              <a:rPr lang="en-US" altLang="zh-CN" sz="2000" dirty="0" smtClean="0">
                <a:solidFill>
                  <a:schemeClr val="tx1"/>
                </a:solidFill>
              </a:rPr>
              <a:t>ignoring queue states and optimize </a:t>
            </a:r>
            <a:r>
              <a:rPr lang="en-US" altLang="zh-CN" sz="2000" b="1" dirty="0" smtClean="0">
                <a:solidFill>
                  <a:srgbClr val="C00000"/>
                </a:solidFill>
              </a:rPr>
              <a:t>PHY layer only metric</a:t>
            </a:r>
          </a:p>
          <a:p>
            <a:pPr>
              <a:lnSpc>
                <a:spcPct val="120000"/>
              </a:lnSpc>
            </a:pPr>
            <a:endParaRPr lang="zh-CN" altLang="en-US" dirty="0">
              <a:solidFill>
                <a:schemeClr val="tx1"/>
              </a:solidFill>
            </a:endParaRPr>
          </a:p>
        </p:txBody>
      </p:sp>
      <p:sp>
        <p:nvSpPr>
          <p:cNvPr id="17" name="矩形标注 16"/>
          <p:cNvSpPr/>
          <p:nvPr/>
        </p:nvSpPr>
        <p:spPr>
          <a:xfrm>
            <a:off x="329093" y="4958226"/>
            <a:ext cx="8457749" cy="814846"/>
          </a:xfrm>
          <a:prstGeom prst="wedgeRectCallout">
            <a:avLst>
              <a:gd name="adj1" fmla="val 52054"/>
              <a:gd name="adj2" fmla="val -22547"/>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altLang="zh-CN" sz="2000" b="1" dirty="0" smtClean="0">
                <a:solidFill>
                  <a:schemeClr val="accent5">
                    <a:lumMod val="50000"/>
                  </a:schemeClr>
                </a:solidFill>
              </a:rPr>
              <a:t>[Kittipiyakul’04] : </a:t>
            </a:r>
            <a:r>
              <a:rPr lang="en-US" altLang="zh-CN" sz="2000" dirty="0" smtClean="0">
                <a:solidFill>
                  <a:schemeClr val="tx1"/>
                </a:solidFill>
              </a:rPr>
              <a:t>naive water-filling, which is optimal in information theoretical sense,  is not always a good strategy </a:t>
            </a:r>
            <a:r>
              <a:rPr lang="en-US" altLang="zh-CN" sz="2000" dirty="0" err="1" smtClean="0">
                <a:solidFill>
                  <a:schemeClr val="tx1"/>
                </a:solidFill>
              </a:rPr>
              <a:t>w.r.t</a:t>
            </a:r>
            <a:r>
              <a:rPr lang="en-US" altLang="zh-CN" sz="2000" dirty="0" smtClean="0">
                <a:solidFill>
                  <a:schemeClr val="tx1"/>
                </a:solidFill>
              </a:rPr>
              <a:t>. the </a:t>
            </a:r>
            <a:r>
              <a:rPr lang="en-US" altLang="zh-CN" sz="2000" b="1" dirty="0" smtClean="0">
                <a:solidFill>
                  <a:srgbClr val="C00000"/>
                </a:solidFill>
              </a:rPr>
              <a:t>delay performance</a:t>
            </a:r>
            <a:r>
              <a:rPr lang="en-US" altLang="zh-CN" sz="2000" dirty="0" smtClean="0">
                <a:solidFill>
                  <a:schemeClr val="tx1"/>
                </a:solidFill>
              </a:rPr>
              <a:t>.</a:t>
            </a:r>
          </a:p>
        </p:txBody>
      </p:sp>
      <p:sp>
        <p:nvSpPr>
          <p:cNvPr id="19" name="矩形标注 18"/>
          <p:cNvSpPr/>
          <p:nvPr/>
        </p:nvSpPr>
        <p:spPr>
          <a:xfrm>
            <a:off x="329093" y="5857892"/>
            <a:ext cx="8457749" cy="785818"/>
          </a:xfrm>
          <a:prstGeom prst="wedgeRectCallout">
            <a:avLst>
              <a:gd name="adj1" fmla="val 52054"/>
              <a:gd name="adj2" fmla="val -22547"/>
            </a:avLst>
          </a:prstGeom>
          <a:solidFill>
            <a:srgbClr val="FFFF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200" b="1" dirty="0" smtClean="0">
                <a:solidFill>
                  <a:schemeClr val="accent5">
                    <a:lumMod val="50000"/>
                  </a:schemeClr>
                </a:solidFill>
                <a:effectLst>
                  <a:outerShdw blurRad="38100" dist="38100" dir="2700000" algn="tl">
                    <a:srgbClr val="000000">
                      <a:alpha val="43137"/>
                    </a:srgbClr>
                  </a:outerShdw>
                </a:effectLst>
              </a:rPr>
              <a:t>Conclusion: </a:t>
            </a:r>
            <a:r>
              <a:rPr lang="en-US" altLang="zh-CN" sz="2000" b="1" dirty="0" smtClean="0">
                <a:solidFill>
                  <a:schemeClr val="tx1"/>
                </a:solidFill>
              </a:rPr>
              <a:t>Very important to make use of both </a:t>
            </a:r>
            <a:r>
              <a:rPr lang="en-US" altLang="zh-CN" sz="2000" b="1" dirty="0" smtClean="0">
                <a:solidFill>
                  <a:srgbClr val="C00000"/>
                </a:solidFill>
              </a:rPr>
              <a:t>(channel state info) CSI </a:t>
            </a:r>
            <a:r>
              <a:rPr lang="en-US" altLang="zh-CN" sz="2000" b="1" dirty="0" smtClean="0">
                <a:solidFill>
                  <a:schemeClr val="tx1"/>
                </a:solidFill>
              </a:rPr>
              <a:t>and </a:t>
            </a:r>
            <a:r>
              <a:rPr lang="en-US" altLang="zh-CN" sz="2000" b="1" dirty="0" smtClean="0">
                <a:solidFill>
                  <a:srgbClr val="C00000"/>
                </a:solidFill>
              </a:rPr>
              <a:t>(queue state info) QSI </a:t>
            </a:r>
            <a:r>
              <a:rPr lang="en-US" altLang="zh-CN" sz="2000" b="1" dirty="0" smtClean="0">
                <a:solidFill>
                  <a:schemeClr val="tx1"/>
                </a:solidFill>
              </a:rPr>
              <a:t>for delay sensitive applications</a:t>
            </a:r>
            <a:endParaRPr lang="zh-CN" alt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9" grpId="1" animBg="1"/>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FIRSTIBM@YORFPPMFUVWXY5M7" val="272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8145</TotalTime>
  <Words>3357</Words>
  <PresentationFormat>On-screen Show (4:3)</PresentationFormat>
  <Paragraphs>536</Paragraphs>
  <Slides>47</Slides>
  <Notes>32</Notes>
  <HiddenSlides>0</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47</vt:i4>
      </vt:variant>
    </vt:vector>
  </HeadingPairs>
  <TitlesOfParts>
    <vt:vector size="51" baseType="lpstr">
      <vt:lpstr>Office 主题</vt:lpstr>
      <vt:lpstr>Visio</vt:lpstr>
      <vt:lpstr>Formula</vt:lpstr>
      <vt:lpstr>Equation</vt:lpstr>
      <vt:lpstr>Delay-Optimal Precoder Adaptation for Multi-stream MIMO Systems in Wireless Fading Channels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Thank you! Questions are Welcomed!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Relay-aided MBS for WiMAX Network with Heterogeneous Users</dc:title>
  <cp:lastModifiedBy>Vincent LAU</cp:lastModifiedBy>
  <cp:revision>666</cp:revision>
  <dcterms:created xsi:type="dcterms:W3CDTF">2009-04-25T12:57:03Z</dcterms:created>
  <dcterms:modified xsi:type="dcterms:W3CDTF">2009-04-25T13:50:22Z</dcterms:modified>
</cp:coreProperties>
</file>